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6" r:id="rId1"/>
  </p:sldMasterIdLst>
  <p:notesMasterIdLst>
    <p:notesMasterId r:id="rId25"/>
  </p:notesMasterIdLst>
  <p:handoutMasterIdLst>
    <p:handoutMasterId r:id="rId26"/>
  </p:handoutMasterIdLst>
  <p:sldIdLst>
    <p:sldId id="914" r:id="rId2"/>
    <p:sldId id="256" r:id="rId3"/>
    <p:sldId id="737" r:id="rId4"/>
    <p:sldId id="932" r:id="rId5"/>
    <p:sldId id="919" r:id="rId6"/>
    <p:sldId id="957" r:id="rId7"/>
    <p:sldId id="922" r:id="rId8"/>
    <p:sldId id="921" r:id="rId9"/>
    <p:sldId id="986" r:id="rId10"/>
    <p:sldId id="970" r:id="rId11"/>
    <p:sldId id="987" r:id="rId12"/>
    <p:sldId id="927" r:id="rId13"/>
    <p:sldId id="928" r:id="rId14"/>
    <p:sldId id="989" r:id="rId15"/>
    <p:sldId id="982" r:id="rId16"/>
    <p:sldId id="983" r:id="rId17"/>
    <p:sldId id="981" r:id="rId18"/>
    <p:sldId id="990" r:id="rId19"/>
    <p:sldId id="694" r:id="rId20"/>
    <p:sldId id="698" r:id="rId21"/>
    <p:sldId id="699" r:id="rId22"/>
    <p:sldId id="931" r:id="rId23"/>
    <p:sldId id="984" r:id="rId24"/>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D8F1"/>
    <a:srgbClr val="F4F4F4"/>
    <a:srgbClr val="FAFAFA"/>
    <a:srgbClr val="F7F4F4"/>
    <a:srgbClr val="ECE7E1"/>
    <a:srgbClr val="968981"/>
    <a:srgbClr val="59575C"/>
    <a:srgbClr val="002E61"/>
    <a:srgbClr val="F5F2F2"/>
    <a:srgbClr val="265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1813" autoAdjust="0"/>
  </p:normalViewPr>
  <p:slideViewPr>
    <p:cSldViewPr snapToGrid="0">
      <p:cViewPr varScale="1">
        <p:scale>
          <a:sx n="82" d="100"/>
          <a:sy n="82" d="100"/>
        </p:scale>
        <p:origin x="1656" y="60"/>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0"/>
    </p:cViewPr>
  </p:outlineViewPr>
  <p:notesTextViewPr>
    <p:cViewPr>
      <p:scale>
        <a:sx n="125" d="100"/>
        <a:sy n="125" d="100"/>
      </p:scale>
      <p:origin x="0" y="0"/>
    </p:cViewPr>
  </p:notesTextViewPr>
  <p:sorterViewPr>
    <p:cViewPr>
      <p:scale>
        <a:sx n="106" d="100"/>
        <a:sy n="106" d="100"/>
      </p:scale>
      <p:origin x="0" y="0"/>
    </p:cViewPr>
  </p:sorterViewPr>
  <p:notesViewPr>
    <p:cSldViewPr snapToGrid="0">
      <p:cViewPr varScale="1">
        <p:scale>
          <a:sx n="85" d="100"/>
          <a:sy n="85" d="100"/>
        </p:scale>
        <p:origin x="3888" y="1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commentAuthors" Target="commentAuthors.xml"/><Relationship Id="rId30"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hann Furmann" userId="3cbf54dc39525ac6" providerId="LiveId" clId="{BC04388B-2C0A-4064-B439-E3430A22B5A1}"/>
    <pc:docChg chg="modSld">
      <pc:chgData name="Johann Furmann" userId="3cbf54dc39525ac6" providerId="LiveId" clId="{BC04388B-2C0A-4064-B439-E3430A22B5A1}" dt="2019-11-14T07:11:50.955" v="9" actId="400"/>
      <pc:docMkLst>
        <pc:docMk/>
      </pc:docMkLst>
      <pc:sldChg chg="modSp">
        <pc:chgData name="Johann Furmann" userId="3cbf54dc39525ac6" providerId="LiveId" clId="{BC04388B-2C0A-4064-B439-E3430A22B5A1}" dt="2019-11-14T07:11:50.955" v="9" actId="400"/>
        <pc:sldMkLst>
          <pc:docMk/>
          <pc:sldMk cId="2266796210" sldId="914"/>
        </pc:sldMkLst>
        <pc:spChg chg="mod">
          <ac:chgData name="Johann Furmann" userId="3cbf54dc39525ac6" providerId="LiveId" clId="{BC04388B-2C0A-4064-B439-E3430A22B5A1}" dt="2019-11-14T07:11:50.955" v="9" actId="400"/>
          <ac:spMkLst>
            <pc:docMk/>
            <pc:sldMk cId="2266796210" sldId="914"/>
            <ac:spMk id="3" creationId="{083C30C8-3C7E-4F01-B372-574EB6D37A52}"/>
          </ac:spMkLst>
        </pc:sp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6387" name="Notizenplatzhalt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Hello. I´m so proud be here. </a:t>
            </a:r>
            <a:r>
              <a:rPr lang="en-US" noProof="0" dirty="0"/>
              <a:t>Thank</a:t>
            </a:r>
            <a:r>
              <a:rPr lang="en-US" dirty="0"/>
              <a:t> you very much for having 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&lt;waving&gt;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Not too long ago I became an accidental Admin. I guess most of you as well.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Often we Admins </a:t>
            </a:r>
            <a:r>
              <a:rPr lang="en-US" noProof="0" dirty="0"/>
              <a:t>become</a:t>
            </a:r>
            <a:r>
              <a:rPr lang="en-US" dirty="0"/>
              <a:t> part of Salesforce projects.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Most of these projects at some point have crunch-time and sometimes even tears.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Deadlines are missed, users are unhappy and managers are </a:t>
            </a:r>
            <a:r>
              <a:rPr lang="en-US" dirty="0" err="1"/>
              <a:t>furiouse</a:t>
            </a:r>
            <a:r>
              <a:rPr lang="en-US" dirty="0"/>
              <a: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But it doesn´t have to be this way.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Imagine a world where projects are delivered in time, in scope, no sweat, no tears.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Admins can be a great asset to achieve that goal.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can be supporting or even leading Salesforce Projects.</a:t>
            </a:r>
          </a:p>
          <a:p>
            <a:r>
              <a:rPr lang="en-US" dirty="0"/>
              <a:t>Today, together we will explore 6 concepts how to deliver your next project like a pro.</a:t>
            </a:r>
          </a:p>
        </p:txBody>
      </p:sp>
      <p:sp>
        <p:nvSpPr>
          <p:cNvPr id="16388" name="Foliennummernplatzhalt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B1AF6C2-A056-4374-8839-1546DB8CB600}"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2633470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noProof="0" dirty="0"/>
          </a:p>
          <a:p>
            <a:r>
              <a:rPr lang="en-US" noProof="0" dirty="0"/>
              <a:t>Do one thing at a time – and nothing else</a:t>
            </a:r>
          </a:p>
          <a:p>
            <a:r>
              <a:rPr lang="en-US" noProof="0" dirty="0"/>
              <a:t>&lt;pause&gt;</a:t>
            </a:r>
          </a:p>
          <a:p>
            <a:r>
              <a:rPr lang="en-US" noProof="0" dirty="0"/>
              <a:t>Through-out our days we all have countless things to do. There is a never ending string of people, ideas, bugs and other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It´s easy to get lost in a pile of half-done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This is where the stress starts.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You work and harder and still people yell at you for not delivering.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One reason are half finished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Good news, Salesforce is modular and most of your work too. It´s very much possible to break big topics into smaller tasks and finish each independently.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Don´t try to multi-task. It´s not working. </a:t>
            </a:r>
          </a:p>
          <a:p>
            <a:pPr marL="0" indent="0">
              <a:buFontTx/>
              <a:buNone/>
            </a:pPr>
            <a:r>
              <a:rPr lang="en-US" noProof="0" dirty="0"/>
              <a:t>Take your to do list. Pick the task at the top and start. </a:t>
            </a:r>
          </a:p>
          <a:p>
            <a:pPr marL="0" indent="0">
              <a:buFontTx/>
              <a:buNone/>
            </a:pPr>
            <a:r>
              <a:rPr lang="en-US" noProof="0" dirty="0"/>
              <a:t>While working on the first task don´t start anything else. It´s tempting to squeeze in a small request, since it´s just a couple of minutes.</a:t>
            </a:r>
          </a:p>
          <a:p>
            <a:pPr marL="0" indent="0">
              <a:buFontTx/>
              <a:buNone/>
            </a:pPr>
            <a:r>
              <a:rPr lang="en-US" noProof="0" dirty="0"/>
              <a:t>No, No, no: Finish your task at hand first.</a:t>
            </a:r>
          </a:p>
          <a:p>
            <a:pPr marL="0" indent="0">
              <a:buFontTx/>
              <a:buNone/>
            </a:pPr>
            <a:r>
              <a:rPr lang="en-US" noProof="0" dirty="0"/>
              <a:t>Once finished, pick the next task.</a:t>
            </a:r>
          </a:p>
          <a:p>
            <a:pPr marL="0" indent="0">
              <a:buFontTx/>
              <a:buNone/>
            </a:pPr>
            <a:r>
              <a:rPr lang="en-US" noProof="0" dirty="0"/>
              <a:t>By finished I mean: You never have to touch that task again.</a:t>
            </a:r>
          </a:p>
          <a:p>
            <a:pPr marL="0" indent="0">
              <a:buFontTx/>
              <a:buNone/>
            </a:pPr>
            <a:r>
              <a:rPr lang="en-US" noProof="0" dirty="0"/>
              <a:t>That sounds great in theory but in reality you often can´t finish because something is missing.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0" noProof="0" dirty="0"/>
              <a:t>&lt;pause&gt;</a:t>
            </a:r>
            <a:endParaRPr lang="en-US" noProof="0" dirty="0"/>
          </a:p>
          <a:p>
            <a:pPr marL="0" indent="0">
              <a:buFontTx/>
              <a:buNone/>
            </a:pPr>
            <a:r>
              <a:rPr lang="en-US" noProof="0" dirty="0"/>
              <a:t>Only start what you can finish.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0" noProof="0" dirty="0"/>
              <a:t>&lt;pause&gt;</a:t>
            </a:r>
          </a:p>
          <a:p>
            <a:pPr marL="0" indent="0">
              <a:buFontTx/>
              <a:buNone/>
            </a:pPr>
            <a:endParaRPr lang="en-US" noProof="0" dirty="0"/>
          </a:p>
          <a:p>
            <a:pPr marL="0" indent="0">
              <a:buFontTx/>
              <a:buNone/>
            </a:pPr>
            <a:r>
              <a:rPr lang="en-US" noProof="0" dirty="0"/>
              <a:t>Juggling different tasks in parallel is expensive.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costs energy to pause and resume tasks.</a:t>
            </a:r>
          </a:p>
          <a:p>
            <a:pPr marL="0" indent="0">
              <a:buFontTx/>
              <a:buNone/>
            </a:pPr>
            <a:r>
              <a:rPr lang="en-US" noProof="0" dirty="0"/>
              <a:t>A half done task is basically waste.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0" noProof="0" dirty="0"/>
              <a:t>And only once finished a task starts creating value.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0" noProof="0" dirty="0"/>
              <a:t>Therefore: Start, finish, repeat.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noProof="0" dirty="0"/>
          </a:p>
          <a:p>
            <a:endParaRPr lang="en-US" noProof="0" dirty="0"/>
          </a:p>
        </p:txBody>
      </p:sp>
    </p:spTree>
    <p:extLst>
      <p:ext uri="{BB962C8B-B14F-4D97-AF65-F5344CB8AC3E}">
        <p14:creationId xmlns:p14="http://schemas.microsoft.com/office/powerpoint/2010/main" val="3140216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At the beginning of the lightning migration project we decided to clean-up all page layouts. Quite a daunting task since we have more than 100 of them.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Most of them where a mess.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The concept „Do one thing at a time – and nothing else” helped us out a lot.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r>
              <a:rPr lang="en-US" noProof="0" dirty="0"/>
              <a:t>We created a list a of all page layouts, </a:t>
            </a:r>
            <a:r>
              <a:rPr lang="en-US" b="1" noProof="0" dirty="0"/>
              <a:t>prioritized by how often are they used.</a:t>
            </a:r>
          </a:p>
          <a:p>
            <a:r>
              <a:rPr lang="en-US" noProof="0" dirty="0"/>
              <a:t>Cleaned the first layout. No management involved, just 2 users.</a:t>
            </a:r>
          </a:p>
          <a:p>
            <a:r>
              <a:rPr lang="en-US" noProof="0" dirty="0"/>
              <a:t>Released this layout, got some feedback and did some final clean-up.</a:t>
            </a:r>
          </a:p>
          <a:p>
            <a:r>
              <a:rPr lang="en-US" noProof="0" dirty="0"/>
              <a:t>And repeat.</a:t>
            </a:r>
          </a:p>
          <a:p>
            <a:endParaRPr lang="en-US" noProof="0" dirty="0"/>
          </a:p>
          <a:p>
            <a:r>
              <a:rPr lang="en-US" noProof="0" dirty="0"/>
              <a:t>Over the course of about 4 months we cleaned almost all page layouts one by one.</a:t>
            </a:r>
          </a:p>
          <a:p>
            <a:r>
              <a:rPr lang="en-US" noProof="0" dirty="0"/>
              <a:t>This way the cleaned layouts already created value long before official Lightning Go-Live.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Because we also followed the next concept: Get something live- always.</a:t>
            </a:r>
          </a:p>
          <a:p>
            <a:endParaRPr lang="en-US" noProof="0" dirty="0"/>
          </a:p>
        </p:txBody>
      </p:sp>
    </p:spTree>
    <p:extLst>
      <p:ext uri="{BB962C8B-B14F-4D97-AF65-F5344CB8AC3E}">
        <p14:creationId xmlns:p14="http://schemas.microsoft.com/office/powerpoint/2010/main" val="336953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endParaRPr lang="en-US" noProof="0" dirty="0"/>
          </a:p>
          <a:p>
            <a:r>
              <a:rPr lang="en-US" noProof="0" dirty="0"/>
              <a:t>Usually &lt;pause&gt; at some point there's a big go-live at the end of a milestone or the project. Everything is brought to production in one big bang. &lt;puff&gt;</a:t>
            </a:r>
          </a:p>
          <a:p>
            <a:endParaRPr lang="en-US" noProof="0" dirty="0"/>
          </a:p>
          <a:p>
            <a:r>
              <a:rPr lang="en-US" noProof="0" dirty="0"/>
              <a:t>Ahead of Go-Live you do lot´s of testing.  But , you have no idea what will happen.</a:t>
            </a:r>
          </a:p>
          <a:p>
            <a:r>
              <a:rPr lang="en-US" noProof="0" dirty="0"/>
              <a:t>The users had to wait for months for the great features.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Unfortunately some of your great features are useless, happened a few times to me.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All the features are of bugs, definitely.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So the day you worked so long for isn´t fun. The day is full with hundreds of users complaining about thousands of bugs in a borderline unusable system.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This is the dreaded first weeks of Go-Live. Most stressful time of the whole project. The days heroes are born.</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Who of you was part of such a Go-Live day?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It´s unpleasant, isn´t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Is there way to a way to avoid this?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Yes, you can make it a lot less painful. Get something live – always.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Salesforce is really easy to change and very hard to break.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Break your feature into very small pieces. Then you take each small piece, finish it and bring it live as fast as possible.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Maybe you remember the Page Layout Clean-up from the last concept.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But you think: The feature not ready yet, there´s so much else to do. It only has 3 out of 10 planned functions. Management hasn´t approved of it. And on top, UI is a </a:t>
            </a:r>
            <a:r>
              <a:rPr lang="en-US" noProof="0" dirty="0" err="1"/>
              <a:t>messsy</a:t>
            </a:r>
            <a:r>
              <a:rPr lang="en-US" noProof="0" dirty="0"/>
              <a:t> piece of shit. No way we can show that to users.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Bring it live anyways. Get over your fear and just do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You break your project into very small pieces and bring each live independently.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Since it is only a small piece you release each time, there will be only a small number of bugs. Most Salesforce Bugs are fixed fast.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And since it´s now in use by real users, you start collecting feedback.</a:t>
            </a:r>
          </a:p>
          <a:p>
            <a:r>
              <a:rPr lang="en-US" noProof="0" dirty="0"/>
              <a:t>And most important, since users are using it, might it be </a:t>
            </a:r>
            <a:r>
              <a:rPr lang="en-US" noProof="0" dirty="0" err="1"/>
              <a:t>thaaaat</a:t>
            </a:r>
            <a:r>
              <a:rPr lang="en-US" noProof="0" dirty="0"/>
              <a:t> tiny. It´s already creating business value.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&lt;pause&gt;</a:t>
            </a:r>
          </a:p>
          <a:p>
            <a:endParaRPr lang="en-US" noProof="0" dirty="0"/>
          </a:p>
          <a:p>
            <a:r>
              <a:rPr lang="en-US" noProof="0" dirty="0"/>
              <a:t>Ah, a small </a:t>
            </a:r>
            <a:r>
              <a:rPr lang="en-US" noProof="0" dirty="0" err="1"/>
              <a:t>sidenote</a:t>
            </a:r>
            <a:r>
              <a:rPr lang="en-US" noProof="0" dirty="0"/>
              <a:t>. I love, silent Go-Live. Release something and tell nobody about it. </a:t>
            </a:r>
          </a:p>
          <a:p>
            <a:r>
              <a:rPr lang="en-US" noProof="0" dirty="0"/>
              <a:t>Have it run in the Background for a week or two, check if nothing breaks. This works great for automation.</a:t>
            </a:r>
          </a:p>
          <a:p>
            <a:r>
              <a:rPr lang="en-US" noProof="0" dirty="0"/>
              <a:t>&lt;pause&gt;</a:t>
            </a:r>
          </a:p>
          <a:p>
            <a:r>
              <a:rPr lang="en-US" noProof="0" dirty="0"/>
              <a:t>Get over Go-Live fear, bring it live.</a:t>
            </a:r>
          </a:p>
          <a:p>
            <a:r>
              <a:rPr lang="en-US" noProof="0" dirty="0"/>
              <a:t>Because only something in live provides value.</a:t>
            </a:r>
          </a:p>
          <a:p>
            <a:r>
              <a:rPr lang="en-US" noProof="0"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The last three concepts were about how to do something. The next two concepts are about </a:t>
            </a:r>
            <a:r>
              <a:rPr lang="en-US" noProof="0" dirty="0" err="1"/>
              <a:t>mindest</a:t>
            </a:r>
            <a:r>
              <a:rPr lang="en-US" noProof="0" dirty="0"/>
              <a:t> and attitude.</a:t>
            </a:r>
          </a:p>
          <a:p>
            <a:endParaRPr lang="en-US" noProof="0"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12</a:t>
            </a:fld>
            <a:endParaRPr lang="en-US"/>
          </a:p>
        </p:txBody>
      </p:sp>
    </p:spTree>
    <p:extLst>
      <p:ext uri="{BB962C8B-B14F-4D97-AF65-F5344CB8AC3E}">
        <p14:creationId xmlns:p14="http://schemas.microsoft.com/office/powerpoint/2010/main" val="100955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62500" lnSpcReduction="2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Most of the requirements we get are incremental improvements.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You change what your company already does a little bit.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These are great requests, but incremental improvements can not create radical innovations.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Only radical innovations can create amazing results.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A radical innovation doesn´t have to be about AI or even complicated. Sometimes it´s the smallest thing.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I was about to prepare the migration of Lead E-Mail templates from Classic to Lightning.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Users have been sending out about 120.000 template based E-Mails over the last years. Manually.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So users spent hundreds of hours a year sending these E-Mails. This sounds in-effective.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Asking around: Users love the Email but there´s no real way of automating. „It depends on </a:t>
            </a:r>
            <a:r>
              <a:rPr lang="en-US" noProof="0" dirty="0" err="1"/>
              <a:t>gutt</a:t>
            </a:r>
            <a:r>
              <a:rPr lang="en-US" noProof="0" dirty="0"/>
              <a:t> feeling“. Customers request and reply to these e-mails. Management believes in the templates and Marketing spent countless days optimizing the content.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Sounds legit. Maybe it´s just this way and the users will send out these E-Mails to leads until the end of time.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But before I started the </a:t>
            </a:r>
            <a:r>
              <a:rPr lang="en-US" noProof="0" dirty="0" err="1"/>
              <a:t>migrateion</a:t>
            </a:r>
            <a:r>
              <a:rPr lang="en-US" noProof="0" dirty="0"/>
              <a:t>, I had one more simple question: Do these manual E-Mails to Leads helps us make more money?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Luckily we have a great BI team and they could provide me the numbers within a few hours.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&lt;short 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But before I continue with my story. You know, who didn´t do more of the same, Salesforce. Parker Harris and Marc Benioff didn´t create an On-Premise CRM which was slightly better.</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They changed the game. They questioned everything what was true in the business. Many people laughed at them and they took some risks. But you see where Salesforce is today.</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But back to my E-Mail templates. BI came back with the results.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Leads which received the template based E-Mails where slightly less likely to buy.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Sounded really strange but the numbers where clear on it. It was the </a:t>
            </a:r>
            <a:r>
              <a:rPr lang="en-US" noProof="0" dirty="0" err="1"/>
              <a:t>opposit</a:t>
            </a:r>
            <a:r>
              <a:rPr lang="en-US" noProof="0" dirty="0"/>
              <a:t> of what everybody told me.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Later we actually found the reason. The manual E-Mails interfered with our automated send-outs. This was received as  too much by our leads.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noProof="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Anyways, It took quite some discussions, but at the end we got rid of manual Emails to leads </a:t>
            </a:r>
            <a:r>
              <a:rPr lang="en-US" noProof="0" dirty="0" err="1"/>
              <a:t>alltogether</a:t>
            </a:r>
            <a:r>
              <a:rPr lang="en-US" noProof="0" dirty="0"/>
              <a: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Users save hundreds of working hours a year, customers are less </a:t>
            </a:r>
            <a:r>
              <a:rPr lang="en-US" noProof="0" dirty="0" err="1"/>
              <a:t>anoyed</a:t>
            </a:r>
            <a:r>
              <a:rPr lang="en-US" noProof="0" dirty="0"/>
              <a:t>. Who would have thought, that a simple task of migrating E-Mail templates can lead to such a radical innovation for our company.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Just asking such radical questions is already a risk for you, </a:t>
            </a:r>
            <a:r>
              <a:rPr lang="en-US" noProof="0" dirty="0" err="1"/>
              <a:t>implementating</a:t>
            </a:r>
            <a:r>
              <a:rPr lang="en-US" noProof="0" dirty="0"/>
              <a:t> a even bigger one.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You will go against a lot of peoples believes.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But in order to truly master project management you have to be radical. Doing what always has been done, does not create stunning results. Only radical thinking creates innovative solutions.</a:t>
            </a:r>
          </a:p>
          <a:p>
            <a:pPr marL="0" indent="0">
              <a:buFont typeface="Arial" panose="020B0604020202020204" pitchFamily="34" charset="0"/>
              <a:buNone/>
            </a:pPr>
            <a:r>
              <a:rPr lang="en-US" noProof="0" dirty="0"/>
              <a:t>&lt;pause&gt;</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13</a:t>
            </a:fld>
            <a:endParaRPr lang="en-US"/>
          </a:p>
        </p:txBody>
      </p:sp>
    </p:spTree>
    <p:extLst>
      <p:ext uri="{BB962C8B-B14F-4D97-AF65-F5344CB8AC3E}">
        <p14:creationId xmlns:p14="http://schemas.microsoft.com/office/powerpoint/2010/main" val="4262035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There´s a couple of questions which I like to ask in order to get radically better solutions.</a:t>
            </a:r>
          </a:p>
          <a:p>
            <a:endParaRPr lang="en-US" noProof="0" dirty="0"/>
          </a:p>
          <a:p>
            <a:r>
              <a:rPr lang="en-US" noProof="0" dirty="0"/>
              <a:t>Why do we do that?</a:t>
            </a:r>
          </a:p>
          <a:p>
            <a:r>
              <a:rPr lang="en-US" noProof="0" dirty="0"/>
              <a:t>What happens if don´t do that anymore?</a:t>
            </a:r>
          </a:p>
          <a:p>
            <a:r>
              <a:rPr lang="en-US" noProof="0" dirty="0"/>
              <a:t>Let´s look at the numbers.</a:t>
            </a:r>
          </a:p>
          <a:p>
            <a:r>
              <a:rPr lang="en-US" noProof="0" dirty="0"/>
              <a:t>Let´s look at 10 random examples from last week.</a:t>
            </a:r>
          </a:p>
          <a:p>
            <a:r>
              <a:rPr lang="en-US" noProof="0"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30 years ago the people in Berlin asked: Do we </a:t>
            </a:r>
            <a:r>
              <a:rPr lang="en-US" noProof="0" dirty="0" err="1"/>
              <a:t>relally</a:t>
            </a:r>
            <a:r>
              <a:rPr lang="en-US" noProof="0" dirty="0"/>
              <a:t> need that Wall?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The next concept is still as radical as the fall of the Berlin wall. </a:t>
            </a:r>
          </a:p>
          <a:p>
            <a:endParaRPr lang="en-US" noProof="0" dirty="0"/>
          </a:p>
        </p:txBody>
      </p:sp>
    </p:spTree>
    <p:extLst>
      <p:ext uri="{BB962C8B-B14F-4D97-AF65-F5344CB8AC3E}">
        <p14:creationId xmlns:p14="http://schemas.microsoft.com/office/powerpoint/2010/main" val="62782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 different – embrace diversity.</a:t>
            </a:r>
          </a:p>
          <a:p>
            <a:r>
              <a:rPr lang="en-US" noProof="0" dirty="0"/>
              <a:t>&lt;pause&gt;</a:t>
            </a:r>
          </a:p>
          <a:p>
            <a:endParaRPr lang="en-US" noProof="0" dirty="0"/>
          </a:p>
          <a:p>
            <a:r>
              <a:rPr lang="en-US" noProof="0" dirty="0"/>
              <a:t>Salesforce is completely different than the rest of the It industry: Salesforce is diversity</a:t>
            </a:r>
          </a:p>
          <a:p>
            <a:endParaRPr lang="en-US" noProof="0" dirty="0"/>
          </a:p>
          <a:p>
            <a:r>
              <a:rPr lang="en-US" noProof="0" dirty="0"/>
              <a:t>Look left and right. There´s women, there´s people of color and there´s at least one queer person in the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This diversity is what makes the Salesforce </a:t>
            </a:r>
            <a:r>
              <a:rPr lang="en-US" noProof="0" dirty="0" err="1"/>
              <a:t>Ohana</a:t>
            </a:r>
            <a:r>
              <a:rPr lang="en-US" noProof="0" dirty="0"/>
              <a:t> so great for me.</a:t>
            </a:r>
          </a:p>
          <a:p>
            <a:endParaRPr lang="en-US" noProof="0" dirty="0"/>
          </a:p>
          <a:p>
            <a:r>
              <a:rPr lang="en-US" noProof="0" dirty="0"/>
              <a:t>But the reality in your job might be quite different.</a:t>
            </a:r>
          </a:p>
          <a:p>
            <a:endParaRPr lang="en-US" noProof="0" dirty="0"/>
          </a:p>
          <a:p>
            <a:r>
              <a:rPr lang="en-US" noProof="0" dirty="0"/>
              <a:t>Tuesday morning, you are invited by management to discuss the next steps in your project. Mostly white cis men are in the room.</a:t>
            </a:r>
          </a:p>
          <a:p>
            <a:r>
              <a:rPr lang="en-US" noProof="0" dirty="0"/>
              <a:t>This is not good.</a:t>
            </a:r>
          </a:p>
          <a:p>
            <a:r>
              <a:rPr lang="en-US" noProof="0" dirty="0"/>
              <a:t>&lt;pause&gt;</a:t>
            </a:r>
          </a:p>
          <a:p>
            <a:r>
              <a:rPr lang="en-US" noProof="0" dirty="0"/>
              <a:t>In order to have a well rounded project you need diversity. </a:t>
            </a:r>
          </a:p>
          <a:p>
            <a:r>
              <a:rPr lang="en-US" noProof="0"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You can not change your company in one big sweep. But you can use the influence you have. As a project manager you can change it a little.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Create diversity yourself, include people you think help your project be more diverse.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There might be some growling, there might be some complaints. But the results will prove your right.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r>
              <a:rPr lang="en-US" noProof="0" dirty="0"/>
              <a:t>&lt;pause&gt;</a:t>
            </a:r>
          </a:p>
          <a:p>
            <a:r>
              <a:rPr lang="en-US" noProof="0" dirty="0"/>
              <a:t>And don´t forget about yourself, embrace who you are. </a:t>
            </a:r>
          </a:p>
          <a:p>
            <a:r>
              <a:rPr lang="en-US" noProof="0" dirty="0"/>
              <a:t>In our current state of the society and industry it still takes a lot of bravery to embrace your own diversity. You will probably get some backlash. </a:t>
            </a:r>
          </a:p>
          <a:p>
            <a:r>
              <a:rPr lang="en-US" noProof="0" dirty="0"/>
              <a:t>But after all, you can always come to the Salesforce </a:t>
            </a:r>
            <a:r>
              <a:rPr lang="en-US" noProof="0" dirty="0" err="1"/>
              <a:t>Ohana</a:t>
            </a:r>
            <a:r>
              <a:rPr lang="en-US" noProof="0" dirty="0"/>
              <a:t> and be who you are!</a:t>
            </a:r>
          </a:p>
          <a:p>
            <a:r>
              <a:rPr lang="en-US" noProof="0" dirty="0"/>
              <a:t>&lt;pause&gt;</a:t>
            </a:r>
          </a:p>
        </p:txBody>
      </p:sp>
    </p:spTree>
    <p:extLst>
      <p:ext uri="{BB962C8B-B14F-4D97-AF65-F5344CB8AC3E}">
        <p14:creationId xmlns:p14="http://schemas.microsoft.com/office/powerpoint/2010/main" val="3791882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&lt;</a:t>
            </a:r>
            <a:r>
              <a:rPr lang="en-US" noProof="0" dirty="0" err="1"/>
              <a:t>puhh</a:t>
            </a:r>
            <a:r>
              <a:rPr lang="en-US" noProof="0" dirty="0"/>
              <a:t>&gt; &lt;exhale&gt;</a:t>
            </a:r>
          </a:p>
          <a:p>
            <a:r>
              <a:rPr lang="en-US" noProof="0" dirty="0"/>
              <a:t>What a ride. 6 concepts, 25 minutes.</a:t>
            </a:r>
          </a:p>
          <a:p>
            <a:r>
              <a:rPr lang="en-US" noProof="0" dirty="0"/>
              <a:t>&lt;exhale&gt;</a:t>
            </a:r>
          </a:p>
          <a:p>
            <a:r>
              <a:rPr lang="en-US" noProof="0" dirty="0"/>
              <a:t>It was quite a lot. At least for me.</a:t>
            </a:r>
          </a:p>
          <a:p>
            <a:endParaRPr lang="en-US" noProof="0" dirty="0"/>
          </a:p>
          <a:p>
            <a:r>
              <a:rPr lang="en-US" noProof="0" dirty="0"/>
              <a:t>One more time:</a:t>
            </a:r>
          </a:p>
          <a:p>
            <a:r>
              <a:rPr lang="en-US" noProof="0" dirty="0" err="1"/>
              <a:t>Acknowlege</a:t>
            </a:r>
            <a:r>
              <a:rPr lang="en-US" noProof="0" dirty="0"/>
              <a:t> you have a project </a:t>
            </a:r>
          </a:p>
          <a:p>
            <a:r>
              <a:rPr lang="en-US" noProof="0" dirty="0"/>
              <a:t>Focus on your primary users – no one else  &lt;pause&gt; ignore managers</a:t>
            </a:r>
          </a:p>
          <a:p>
            <a:r>
              <a:rPr lang="en-US" noProof="0" dirty="0"/>
              <a:t>Do one thing at a time – nothing else</a:t>
            </a:r>
          </a:p>
          <a:p>
            <a:r>
              <a:rPr lang="en-US" noProof="0" dirty="0"/>
              <a:t>Get something live fast - always</a:t>
            </a:r>
          </a:p>
          <a:p>
            <a:r>
              <a:rPr lang="en-US" noProof="0" dirty="0"/>
              <a:t>Be radical - question everything</a:t>
            </a:r>
          </a:p>
          <a:p>
            <a:r>
              <a:rPr lang="en-US" noProof="0" dirty="0"/>
              <a:t>Be different – embrace diversity</a:t>
            </a:r>
          </a:p>
          <a:p>
            <a:endParaRPr lang="en-US" noProof="0" dirty="0"/>
          </a:p>
          <a:p>
            <a:r>
              <a:rPr lang="en-US" noProof="0" dirty="0"/>
              <a:t>In the remaining time I want help you get started once you are back in the office next week.</a:t>
            </a:r>
          </a:p>
        </p:txBody>
      </p:sp>
    </p:spTree>
    <p:extLst>
      <p:ext uri="{BB962C8B-B14F-4D97-AF65-F5344CB8AC3E}">
        <p14:creationId xmlns:p14="http://schemas.microsoft.com/office/powerpoint/2010/main" val="1970292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start exercising. Yes, I know, exercising- </a:t>
            </a:r>
            <a:r>
              <a:rPr lang="en-US" dirty="0" err="1"/>
              <a:t>buhhh</a:t>
            </a:r>
            <a:r>
              <a:rPr lang="en-US" dirty="0"/>
              <a:t>.</a:t>
            </a:r>
          </a:p>
          <a:p>
            <a:endParaRPr lang="en-US" dirty="0"/>
          </a:p>
          <a:p>
            <a:r>
              <a:rPr lang="en-US" dirty="0"/>
              <a:t>Anyways. Treat every task you get as a small project. Yes, it´s a make-believe project but it gives you a way to practice.</a:t>
            </a:r>
          </a:p>
          <a:p>
            <a:r>
              <a:rPr lang="en-US" dirty="0"/>
              <a:t>These pretend projects give you also the opportunity to start creating your own project management templates.</a:t>
            </a:r>
          </a:p>
          <a:p>
            <a:endParaRPr lang="en-US" dirty="0"/>
          </a:p>
          <a:p>
            <a:r>
              <a:rPr lang="en-US" dirty="0"/>
              <a:t>And of course there´s lot of great content about project management online. Go ahead and do some trainings. Prince2 is </a:t>
            </a:r>
            <a:r>
              <a:rPr lang="en-US" noProof="0" dirty="0"/>
              <a:t>something</a:t>
            </a:r>
            <a:r>
              <a:rPr lang="en-US" dirty="0"/>
              <a:t> I like. </a:t>
            </a:r>
          </a:p>
          <a:p>
            <a:endParaRPr lang="en-US" dirty="0"/>
          </a:p>
          <a:p>
            <a:r>
              <a:rPr lang="en-US" dirty="0"/>
              <a:t>And lastly, learn and copy from project managers around you. A big thanks here to my first project management mentor, Christian </a:t>
            </a:r>
            <a:r>
              <a:rPr lang="en-US" dirty="0" err="1"/>
              <a:t>Leffin</a:t>
            </a:r>
            <a:r>
              <a:rPr lang="en-US" dirty="0"/>
              <a:t>, to this day I follow his advice and use his templates.</a:t>
            </a:r>
          </a:p>
          <a:p>
            <a:endParaRPr lang="en-US" dirty="0"/>
          </a:p>
          <a:p>
            <a:r>
              <a:rPr lang="en-US" dirty="0"/>
              <a:t>There´s two trailheads I´d like to recommend. Business Value of Equality and Salesforce Agile Basics.</a:t>
            </a:r>
          </a:p>
          <a:p>
            <a:r>
              <a:rPr lang="en-US" dirty="0"/>
              <a:t>&lt;pause&gt;</a:t>
            </a:r>
          </a:p>
          <a:p>
            <a:endParaRPr lang="en-US" dirty="0"/>
          </a:p>
          <a:p>
            <a:endParaRPr lang="en-US" dirty="0"/>
          </a:p>
        </p:txBody>
      </p:sp>
    </p:spTree>
    <p:extLst>
      <p:ext uri="{BB962C8B-B14F-4D97-AF65-F5344CB8AC3E}">
        <p14:creationId xmlns:p14="http://schemas.microsoft.com/office/powerpoint/2010/main" val="1733739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Here´s a collection of helpful resources you can have a look yourself.</a:t>
            </a:r>
          </a:p>
          <a:p>
            <a:r>
              <a:rPr lang="en-US"/>
              <a:t>I´ll share the presentation afterwards in the session chatter, on LinkedIn and Twitter. You can half a look yourself.</a:t>
            </a:r>
            <a:endParaRPr lang="de-DE"/>
          </a:p>
        </p:txBody>
      </p:sp>
    </p:spTree>
    <p:extLst>
      <p:ext uri="{BB962C8B-B14F-4D97-AF65-F5344CB8AC3E}">
        <p14:creationId xmlns:p14="http://schemas.microsoft.com/office/powerpoint/2010/main" val="2071813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Come to the Admin Keynote! Thursday at 5PM, Moscone North, Hall F</a:t>
            </a:r>
          </a:p>
        </p:txBody>
      </p:sp>
    </p:spTree>
    <p:extLst>
      <p:ext uri="{BB962C8B-B14F-4D97-AF65-F5344CB8AC3E}">
        <p14:creationId xmlns:p14="http://schemas.microsoft.com/office/powerpoint/2010/main" val="3816271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Shape 19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92" name="Shape 1992"/>
          <p:cNvSpPr>
            <a:spLocks noGrp="1"/>
          </p:cNvSpPr>
          <p:nvPr>
            <p:ph type="body" sz="quarter" idx="1"/>
          </p:nvPr>
        </p:nvSpPr>
        <p:spPr>
          <a:prstGeom prst="rect">
            <a:avLst/>
          </a:prstGeom>
        </p:spPr>
        <p:txBody>
          <a:bodyPr/>
          <a:lstStyle>
            <a:lvl1pPr>
              <a:defRPr sz="1800"/>
            </a:lvl1pPr>
          </a:lstStyle>
          <a:p>
            <a:pPr marL="0" marR="0" indent="0" defTabSz="457200" eaLnBrk="1" fontAlgn="auto" latinLnBrk="0" hangingPunct="1">
              <a:lnSpc>
                <a:spcPct val="117999"/>
              </a:lnSpc>
              <a:spcBef>
                <a:spcPts val="0"/>
              </a:spcBef>
              <a:spcAft>
                <a:spcPts val="0"/>
              </a:spcAft>
              <a:buClrTx/>
              <a:buSzTx/>
              <a:buFontTx/>
              <a:buNone/>
              <a:tabLst/>
              <a:defRPr/>
            </a:pPr>
            <a:r>
              <a:rPr lang="en-US" dirty="0"/>
              <a:t>Before we get started, please note that Salesforce is a publicly traded company so please make all of your purchasing decisions based on current features and functionality.</a:t>
            </a:r>
          </a:p>
        </p:txBody>
      </p:sp>
    </p:spTree>
    <p:extLst>
      <p:ext uri="{BB962C8B-B14F-4D97-AF65-F5344CB8AC3E}">
        <p14:creationId xmlns:p14="http://schemas.microsoft.com/office/powerpoint/2010/main" val="173331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Join us at the Admin Meadow, Moscone West First </a:t>
            </a:r>
            <a:r>
              <a:rPr lang="en-US" err="1"/>
              <a:t>Floow</a:t>
            </a:r>
            <a:r>
              <a:rPr lang="en-US"/>
              <a:t> in the Trailhead Zone</a:t>
            </a:r>
          </a:p>
        </p:txBody>
      </p:sp>
    </p:spTree>
    <p:extLst>
      <p:ext uri="{BB962C8B-B14F-4D97-AF65-F5344CB8AC3E}">
        <p14:creationId xmlns:p14="http://schemas.microsoft.com/office/powerpoint/2010/main" val="26615892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Check out all the great resources for </a:t>
            </a:r>
            <a:r>
              <a:rPr lang="en-US" err="1"/>
              <a:t>AwesomeAdmins</a:t>
            </a:r>
            <a:r>
              <a:rPr lang="en-US"/>
              <a:t> at </a:t>
            </a:r>
            <a:r>
              <a:rPr lang="en-US" err="1"/>
              <a:t>admin.salesforce.com</a:t>
            </a:r>
            <a:r>
              <a:rPr lang="en-US"/>
              <a:t>. </a:t>
            </a:r>
          </a:p>
        </p:txBody>
      </p:sp>
    </p:spTree>
    <p:extLst>
      <p:ext uri="{BB962C8B-B14F-4D97-AF65-F5344CB8AC3E}">
        <p14:creationId xmlns:p14="http://schemas.microsoft.com/office/powerpoint/2010/main" val="42576365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This is my first Dreamforce and I´m excited to be hear with all of you. Thanks a lot for the great time!</a:t>
            </a:r>
          </a:p>
          <a:p>
            <a:r>
              <a:rPr lang="en-US" noProof="0" dirty="0"/>
              <a:t>I hope you get some inspirations how to master project management.</a:t>
            </a:r>
          </a:p>
          <a:p>
            <a:endParaRPr lang="en-US" noProof="0" dirty="0"/>
          </a:p>
          <a:p>
            <a:r>
              <a:rPr lang="en-US" noProof="0" dirty="0"/>
              <a:t>&lt;pause for applause&gt;</a:t>
            </a:r>
          </a:p>
          <a:p>
            <a:endParaRPr lang="en-US" noProof="0" dirty="0"/>
          </a:p>
          <a:p>
            <a:r>
              <a:rPr lang="en-US" noProof="0" dirty="0"/>
              <a:t>Questions:</a:t>
            </a:r>
          </a:p>
        </p:txBody>
      </p:sp>
    </p:spTree>
    <p:extLst>
      <p:ext uri="{BB962C8B-B14F-4D97-AF65-F5344CB8AC3E}">
        <p14:creationId xmlns:p14="http://schemas.microsoft.com/office/powerpoint/2010/main" val="8773722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it´s on you.</a:t>
            </a:r>
          </a:p>
          <a:p>
            <a:r>
              <a:rPr lang="en-US" dirty="0"/>
              <a:t>I´m curios to hear your questions and ideas.</a:t>
            </a:r>
          </a:p>
          <a:p>
            <a:endParaRPr lang="en-US" dirty="0"/>
          </a:p>
          <a:p>
            <a:r>
              <a:rPr lang="en-US" dirty="0"/>
              <a:t>Questions:</a:t>
            </a:r>
            <a:endParaRPr lang="de-DE" dirty="0"/>
          </a:p>
        </p:txBody>
      </p:sp>
    </p:spTree>
    <p:extLst>
      <p:ext uri="{BB962C8B-B14F-4D97-AF65-F5344CB8AC3E}">
        <p14:creationId xmlns:p14="http://schemas.microsoft.com/office/powerpoint/2010/main" val="278784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Salesforce Admin team created a digital notebook in Quip for you to take notes in! Find it here, and you get a free personal Quip account too! </a:t>
            </a:r>
          </a:p>
        </p:txBody>
      </p:sp>
    </p:spTree>
    <p:extLst>
      <p:ext uri="{BB962C8B-B14F-4D97-AF65-F5344CB8AC3E}">
        <p14:creationId xmlns:p14="http://schemas.microsoft.com/office/powerpoint/2010/main" val="140773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a:t>A little about myself.</a:t>
            </a:r>
          </a:p>
          <a:p>
            <a:r>
              <a:rPr lang="de-DE" b="0"/>
              <a:t>I´m Johann from Berlin in Germany. I spent the last 4 years in a Startup growing from 150 to about 800 Salesforce users.</a:t>
            </a:r>
          </a:p>
          <a:p>
            <a:r>
              <a:rPr lang="de-DE" b="0"/>
              <a:t>Recently I started coding but my passion still lies with everything click.</a:t>
            </a:r>
          </a:p>
          <a:p>
            <a:r>
              <a:rPr lang="de-DE" b="0"/>
              <a:t>And of course I´m a Trailhead addict.</a:t>
            </a:r>
          </a:p>
          <a:p>
            <a:r>
              <a:rPr lang="de-DE" b="0"/>
              <a:t>But enoght about myself.</a:t>
            </a:r>
          </a:p>
          <a:p>
            <a:r>
              <a:rPr lang="de-DE" b="0" err="1"/>
              <a:t>Let´s</a:t>
            </a:r>
            <a:r>
              <a:rPr lang="de-DE" b="0"/>
              <a:t> </a:t>
            </a:r>
            <a:r>
              <a:rPr lang="de-DE" b="0" err="1"/>
              <a:t>get</a:t>
            </a:r>
            <a:r>
              <a:rPr lang="de-DE" b="0"/>
              <a:t> </a:t>
            </a:r>
            <a:r>
              <a:rPr lang="de-DE" b="0" err="1"/>
              <a:t>started</a:t>
            </a:r>
            <a:r>
              <a:rPr lang="de-DE" b="0"/>
              <a:t>.</a:t>
            </a:r>
          </a:p>
          <a:p>
            <a:endParaRPr lang="en-US" sz="1000" kern="1200">
              <a:solidFill>
                <a:schemeClr val="tx1"/>
              </a:solidFill>
              <a:effectLst/>
              <a:latin typeface="Salesforce Sans"/>
              <a:ea typeface="+mn-ea"/>
              <a:cs typeface="+mn-cs"/>
            </a:endParaRPr>
          </a:p>
        </p:txBody>
      </p:sp>
    </p:spTree>
    <p:extLst>
      <p:ext uri="{BB962C8B-B14F-4D97-AF65-F5344CB8AC3E}">
        <p14:creationId xmlns:p14="http://schemas.microsoft.com/office/powerpoint/2010/main" val="351250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a:t>Throughout this presentation I will be using a Lightning Migration project for many examples.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But not everything I´ll talk about happened in this project. Some examples I know from friends or other Salesforce projects.</a:t>
            </a:r>
          </a:p>
          <a:p>
            <a:endParaRPr lang="en-US" noProof="0" dirty="0"/>
          </a:p>
          <a:p>
            <a:r>
              <a:rPr lang="en-US" noProof="0" dirty="0"/>
              <a:t>The company is a B2B2C Sales company with 800 Salesforce users. Salesforce is at the heart of the company. Almost every employee uses Salesforce all day long.</a:t>
            </a:r>
          </a:p>
          <a:p>
            <a:endParaRPr lang="en-US" noProof="0" dirty="0"/>
          </a:p>
          <a:p>
            <a:r>
              <a:rPr lang="en-US" noProof="0" dirty="0"/>
              <a:t>12 months ago the Lightning Migration project was started. </a:t>
            </a:r>
          </a:p>
          <a:p>
            <a:r>
              <a:rPr lang="en-US" noProof="0" dirty="0"/>
              <a:t>The project </a:t>
            </a:r>
            <a:r>
              <a:rPr lang="en-US" noProof="0" dirty="0" err="1"/>
              <a:t>spaned</a:t>
            </a:r>
            <a:r>
              <a:rPr lang="en-US" noProof="0" dirty="0"/>
              <a:t> across 10 countries in 4 time-zones, 800 Users and 4 distinct user groups. </a:t>
            </a:r>
          </a:p>
          <a:p>
            <a:r>
              <a:rPr lang="en-US" noProof="0" dirty="0"/>
              <a:t>On top of a technical migration we should streamline business processes.</a:t>
            </a:r>
          </a:p>
          <a:p>
            <a:r>
              <a:rPr lang="en-US" noProof="0" dirty="0"/>
              <a:t>It started stressful but once we started following some concepts it became kind of easy. </a:t>
            </a:r>
          </a:p>
          <a:p>
            <a:endParaRPr lang="en-US" noProof="0" dirty="0"/>
          </a:p>
          <a:p>
            <a:r>
              <a:rPr lang="en-US" noProof="0" dirty="0"/>
              <a:t>Good news, 4 weeks ago we finished. </a:t>
            </a:r>
          </a:p>
          <a:p>
            <a:r>
              <a:rPr lang="en-US" noProof="0" dirty="0"/>
              <a:t>&lt;pause&gt;</a:t>
            </a:r>
          </a:p>
          <a:p>
            <a:endParaRPr lang="en-US"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endParaRPr lang="en-US" noProof="0"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5</a:t>
            </a:fld>
            <a:endParaRPr lang="en-US"/>
          </a:p>
        </p:txBody>
      </p:sp>
    </p:spTree>
    <p:extLst>
      <p:ext uri="{BB962C8B-B14F-4D97-AF65-F5344CB8AC3E}">
        <p14:creationId xmlns:p14="http://schemas.microsoft.com/office/powerpoint/2010/main" val="4134782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r>
              <a:rPr lang="en-US" noProof="0" dirty="0"/>
              <a:t>I´ve 4 goals for a project: In time &amp; scope. No sweat no tears.</a:t>
            </a:r>
          </a:p>
          <a:p>
            <a:endParaRPr lang="en-US" noProof="0" dirty="0"/>
          </a:p>
          <a:p>
            <a:r>
              <a:rPr lang="en-US" noProof="0" dirty="0"/>
              <a:t>To achieve these goals, I think there are 6 concepts which are key.</a:t>
            </a:r>
          </a:p>
          <a:p>
            <a:endParaRPr lang="en-US" noProof="0" dirty="0"/>
          </a:p>
          <a:p>
            <a:r>
              <a:rPr lang="en-US" noProof="0" dirty="0"/>
              <a:t>Don´t be cool, acknowledge you have a project and manage it. </a:t>
            </a:r>
          </a:p>
          <a:p>
            <a:r>
              <a:rPr lang="en-US" noProof="0" dirty="0"/>
              <a:t>Ignore managers, focus on your primary user – no one else</a:t>
            </a:r>
          </a:p>
          <a:p>
            <a:r>
              <a:rPr lang="en-US" noProof="0" dirty="0"/>
              <a:t>Harness Salesforce modularity, focus on one thing at a time and nothing else.</a:t>
            </a:r>
          </a:p>
          <a:p>
            <a:r>
              <a:rPr lang="en-US" noProof="0" dirty="0"/>
              <a:t>Get something live – always, create value fast.</a:t>
            </a:r>
          </a:p>
          <a:p>
            <a:r>
              <a:rPr lang="en-US" noProof="0" dirty="0"/>
              <a:t>Trust nobody - Be radical, question </a:t>
            </a:r>
            <a:r>
              <a:rPr lang="en-US" noProof="0" dirty="0" err="1"/>
              <a:t>everythning</a:t>
            </a:r>
            <a:r>
              <a:rPr lang="en-US" noProof="0" dirty="0"/>
              <a:t>. </a:t>
            </a:r>
          </a:p>
          <a:p>
            <a:r>
              <a:rPr lang="en-US" noProof="0" dirty="0"/>
              <a:t>And lastly, be different - embrace diversity.</a:t>
            </a:r>
          </a:p>
          <a:p>
            <a:endParaRPr lang="en-US" noProof="0" dirty="0"/>
          </a:p>
          <a:p>
            <a:r>
              <a:rPr lang="en-US" noProof="0" dirty="0"/>
              <a:t>It´s quite a wild ride for one session, let´s see if we can make it work.</a:t>
            </a:r>
          </a:p>
          <a:p>
            <a:endParaRPr lang="en-US" noProof="0" dirty="0"/>
          </a:p>
        </p:txBody>
      </p:sp>
    </p:spTree>
    <p:extLst>
      <p:ext uri="{BB962C8B-B14F-4D97-AF65-F5344CB8AC3E}">
        <p14:creationId xmlns:p14="http://schemas.microsoft.com/office/powerpoint/2010/main" val="1877165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0000" lnSpcReduction="20000"/>
          </a:bodyPr>
          <a:lstStyle/>
          <a:p>
            <a:r>
              <a:rPr lang="en-US" noProof="0" dirty="0"/>
              <a:t>You have a project – acknowledge it. Why do I mention this.</a:t>
            </a:r>
          </a:p>
          <a:p>
            <a:endParaRPr lang="en-US" noProof="0" dirty="0"/>
          </a:p>
          <a:p>
            <a:r>
              <a:rPr lang="en-US" noProof="0" dirty="0"/>
              <a:t>I´ve got a friend, let´s call her Max. </a:t>
            </a:r>
          </a:p>
          <a:p>
            <a:r>
              <a:rPr lang="en-US" noProof="0" dirty="0"/>
              <a:t>For a few months now she has been working implementing a structured Sales process in her company. </a:t>
            </a:r>
          </a:p>
          <a:p>
            <a:r>
              <a:rPr lang="en-US" noProof="0" dirty="0"/>
              <a:t>A couple of people from different departments work on it together. </a:t>
            </a:r>
          </a:p>
          <a:p>
            <a:r>
              <a:rPr lang="en-US" noProof="0" dirty="0"/>
              <a:t>&lt;pause&gt;</a:t>
            </a:r>
          </a:p>
          <a:p>
            <a:r>
              <a:rPr lang="en-US" noProof="0" dirty="0"/>
              <a:t>Unfortunately, it´s not going too well. Deadlines are missed,, responsibilities are unclear. Somehow it became quite chaotic.</a:t>
            </a:r>
          </a:p>
          <a:p>
            <a:r>
              <a:rPr lang="en-US" noProof="0" dirty="0"/>
              <a:t>After quite some sweat and tears Max realized:</a:t>
            </a:r>
          </a:p>
          <a:p>
            <a:r>
              <a:rPr lang="en-US" noProof="0" dirty="0"/>
              <a:t>This is a project and somebody should manage it.</a:t>
            </a:r>
          </a:p>
          <a:p>
            <a:endParaRPr lang="en-US" noProof="0" dirty="0"/>
          </a:p>
          <a:p>
            <a:r>
              <a:rPr lang="en-US" noProof="0" dirty="0"/>
              <a:t>I guess, some of you where in the same situation. I definitely was quite a few times.</a:t>
            </a:r>
          </a:p>
          <a:p>
            <a:endParaRPr lang="en-US" noProof="0" dirty="0"/>
          </a:p>
          <a:p>
            <a:r>
              <a:rPr lang="en-US" noProof="0" dirty="0"/>
              <a:t>&lt;pause&gt;</a:t>
            </a:r>
          </a:p>
          <a:p>
            <a:endParaRPr lang="en-US" noProof="0" dirty="0"/>
          </a:p>
          <a:p>
            <a:r>
              <a:rPr lang="en-US" noProof="0" dirty="0"/>
              <a:t>There are many excuses not to have project management.</a:t>
            </a:r>
          </a:p>
          <a:p>
            <a:r>
              <a:rPr lang="en-US" noProof="0" dirty="0"/>
              <a:t>The project is too small, no need for it. We are agile, we don´t do waterfall. And my favorite one: Nobody told me to manage the project.</a:t>
            </a:r>
          </a:p>
          <a:p>
            <a:endParaRPr lang="en-US" noProof="0" dirty="0"/>
          </a:p>
          <a:p>
            <a:r>
              <a:rPr lang="en-US" noProof="0" dirty="0"/>
              <a:t>If you like it or not, only a managed project creates the highest value.</a:t>
            </a:r>
          </a:p>
          <a:p>
            <a:r>
              <a:rPr lang="en-US" noProof="0" dirty="0"/>
              <a:t>&lt;pause&gt;</a:t>
            </a:r>
          </a:p>
          <a:p>
            <a:r>
              <a:rPr lang="en-US" noProof="0" dirty="0"/>
              <a:t>It´s a Salesforce project, you are expert, it´s your system. Take control.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Step in and manage the project. Just do it.</a:t>
            </a:r>
          </a:p>
          <a:p>
            <a:endParaRPr lang="en-US" noProof="0" dirty="0"/>
          </a:p>
          <a:p>
            <a:r>
              <a:rPr lang="en-US" noProof="0" dirty="0"/>
              <a:t>&lt;pause&gt;</a:t>
            </a:r>
          </a:p>
          <a:p>
            <a:endParaRPr lang="en-US" noProof="0" dirty="0"/>
          </a:p>
          <a:p>
            <a:r>
              <a:rPr lang="en-US" noProof="0" dirty="0"/>
              <a:t>At the core of project management are three basic elements.</a:t>
            </a:r>
          </a:p>
          <a:p>
            <a:r>
              <a:rPr lang="en-US" noProof="0" dirty="0"/>
              <a:t>Early planning, project team and project routine.</a:t>
            </a:r>
          </a:p>
          <a:p>
            <a:r>
              <a:rPr lang="en-US" noProof="0" dirty="0"/>
              <a:t>The project plan can be very basic. At the minimum your plan must include requirements, stakeholders and a timeline.</a:t>
            </a:r>
          </a:p>
          <a:p>
            <a:r>
              <a:rPr lang="en-US" noProof="0" dirty="0"/>
              <a:t>I think it´s very important to start planning early, at least a few weeks before the project starts.</a:t>
            </a:r>
          </a:p>
          <a:p>
            <a:endParaRPr lang="en-US" noProof="0" dirty="0"/>
          </a:p>
          <a:p>
            <a:r>
              <a:rPr lang="en-US" noProof="0" dirty="0"/>
              <a:t>Creating a project team is another crucial step. The project team consists of a voice of the user,  voice of the delivery organization and the project manager. Keep the team small, max. 8 people.</a:t>
            </a:r>
          </a:p>
          <a:p>
            <a:r>
              <a:rPr lang="en-US" noProof="0" dirty="0"/>
              <a:t> It´s very important to keep the project team cohesive and updated but at the same time not waste anybody's time. I would recommend a weekly meeting of no more than 30 minutes.</a:t>
            </a:r>
          </a:p>
          <a:p>
            <a:endParaRPr lang="en-US" noProof="0" dirty="0"/>
          </a:p>
          <a:p>
            <a:r>
              <a:rPr lang="en-US" noProof="0" dirty="0"/>
              <a:t>The last building block is a routine A project is chaos by definition. We want to have as much stability in it as possible. Routines create stability.</a:t>
            </a:r>
          </a:p>
          <a:p>
            <a:r>
              <a:rPr lang="en-US" noProof="0" dirty="0"/>
              <a:t>I have two routines, a daily routine and a project routine. In the morning I talk to developers, afterwards gather requirements until noon. In the afternoon write tickets. Daily wrap-up in the evening.</a:t>
            </a:r>
          </a:p>
          <a:p>
            <a:endParaRPr lang="en-US" noProof="0" dirty="0"/>
          </a:p>
          <a:p>
            <a:r>
              <a:rPr lang="en-US" noProof="0" dirty="0"/>
              <a:t>The whole project follows the standard IT-Project routine: Plan, build, test, release and improve.</a:t>
            </a:r>
          </a:p>
          <a:p>
            <a:r>
              <a:rPr lang="en-US" noProof="0" dirty="0"/>
              <a:t>Feel free to have any routine you like, but stick with it. Create stability.</a:t>
            </a:r>
          </a:p>
          <a:p>
            <a:r>
              <a:rPr lang="en-US" noProof="0" dirty="0"/>
              <a:t>You find more details in a resource section at the end of the slide deck. You can download from the session chatter group or my twitter feed.</a:t>
            </a:r>
          </a:p>
          <a:p>
            <a:endParaRPr lang="en-US" noProof="0" dirty="0"/>
          </a:p>
          <a:p>
            <a:r>
              <a:rPr lang="en-US" noProof="0" dirty="0"/>
              <a:t>These three points are all I want to talk about regarding standard project management. </a:t>
            </a:r>
          </a:p>
          <a:p>
            <a:r>
              <a:rPr lang="en-US" noProof="0" dirty="0"/>
              <a:t>From now on I will focus on concepts which are, from my point of view specific to Salesforce projects.</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7</a:t>
            </a:fld>
            <a:endParaRPr lang="en-US"/>
          </a:p>
        </p:txBody>
      </p:sp>
    </p:spTree>
    <p:extLst>
      <p:ext uri="{BB962C8B-B14F-4D97-AF65-F5344CB8AC3E}">
        <p14:creationId xmlns:p14="http://schemas.microsoft.com/office/powerpoint/2010/main" val="29990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You started managing the project. You got a routine, you got a team and you got a plan. Now the work starts.</a:t>
            </a:r>
          </a:p>
          <a:p>
            <a:r>
              <a:rPr lang="en-US" dirty="0"/>
              <a:t>Thought your project you have to make thousands of decisions. Something small like the label of a button or something big like the order of project milestones.</a:t>
            </a:r>
          </a:p>
          <a:p>
            <a:r>
              <a:rPr lang="en-US" dirty="0"/>
              <a:t>How to decide all of this?</a:t>
            </a:r>
          </a:p>
          <a:p>
            <a:r>
              <a:rPr lang="en-US" dirty="0"/>
              <a:t>Traditionally: Ask managers or team-leads of the respective department you are building Salesforce for.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let me tell you a story about some automated tasks. It was sometime last year.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manager of the finance department gave me a nicely written list of task to be implemented. I should implement 8 automated tasks. Well done specs, criteria flashed out, subject, due date, who the task assign to.  &lt;Smile&gt; Perfect.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chance a team lead from this department dropped by. We started chatting. I told her about the tasks to be automated. It will great how much faster her team will be.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Well, the team-lead said, from the 8 tasks we actually don´t do 4 anymore. We changed that a few months back.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 was a little </a:t>
            </a:r>
            <a:r>
              <a:rPr lang="en-US" dirty="0" err="1"/>
              <a:t>suprised</a:t>
            </a:r>
            <a:r>
              <a:rPr lang="en-US" dirty="0"/>
              <a:t>, but Ok. Only 4 instead of 8 tasks to implement.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 went hard to work, implemented the 4 tasks in a Sandbox. Once done, walked over to a finance user to test the automation.</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Well, the end-users from finance said, from the 4 tasks we don´t do 3 anymore. We changed that a few weeks back. And by the way, we already have a report for the remaining one.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we are actually fine. Nothing you should change.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manager meant well, but her information was outdated.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team-lead meant well, but his information was outdated.</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Only the end-user had up to date information about requirements.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r>
              <a:rPr lang="en-US" dirty="0"/>
              <a:t>This is something you can learn from Salesforce. The whole system is built with the user in mind. Salesforce is not built for CEOs, it´s not built for Managers, it´s built for Sales people.</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fine to get ideas from Managers or Team leads. But don´t mistake their requirements for the truth. Always get your requirements directly from the End-Users.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r>
              <a:rPr lang="en-US" dirty="0"/>
              <a:t>It sounds trivial, but takes a lot of bravery. What it actually means is, don´t listen to managers </a:t>
            </a:r>
          </a:p>
          <a:p>
            <a:r>
              <a:rPr lang="en-US" dirty="0"/>
              <a:t>Take the time and focus on End-Users, because I can guarantee you: </a:t>
            </a:r>
          </a:p>
          <a:p>
            <a:r>
              <a:rPr lang="en-US" dirty="0"/>
              <a:t>Listening to End-Users creates the highest value.</a:t>
            </a:r>
          </a:p>
          <a:p>
            <a:endParaRPr lang="de-DE"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8</a:t>
            </a:fld>
            <a:endParaRPr lang="en-US"/>
          </a:p>
        </p:txBody>
      </p:sp>
    </p:spTree>
    <p:extLst>
      <p:ext uri="{BB962C8B-B14F-4D97-AF65-F5344CB8AC3E}">
        <p14:creationId xmlns:p14="http://schemas.microsoft.com/office/powerpoint/2010/main" val="239447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I have two or three average users on speed dial. Getting feedback or information from them usually only takes a few minutes. Don´t make it a meeting out of it, keep it short, they have work to do.  And there are no managers allowed since the users have to trust me. I want to get to the truth.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And I try to have average users, not the rock-stars of our company.</a:t>
            </a:r>
          </a:p>
          <a:p>
            <a:r>
              <a:rPr lang="en-US"/>
              <a:t>&lt;pause&gt;</a:t>
            </a:r>
          </a:p>
          <a:p>
            <a:endParaRPr lang="en-US"/>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Talking to users let´s us know what do. But how to actually get it done?</a:t>
            </a:r>
          </a:p>
          <a:p>
            <a:endParaRPr lang="en-US"/>
          </a:p>
          <a:p>
            <a:endParaRPr lang="de-DE"/>
          </a:p>
        </p:txBody>
      </p:sp>
    </p:spTree>
    <p:extLst>
      <p:ext uri="{BB962C8B-B14F-4D97-AF65-F5344CB8AC3E}">
        <p14:creationId xmlns:p14="http://schemas.microsoft.com/office/powerpoint/2010/main" val="1980028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27.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C">
    <p:bg>
      <p:bgPr>
        <a:solidFill>
          <a:srgbClr val="F4F4F4"/>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7FB6B4-6917-9840-8C74-85609C67A657}"/>
              </a:ext>
            </a:extLst>
          </p:cNvPr>
          <p:cNvPicPr>
            <a:picLocks noChangeAspect="1"/>
          </p:cNvPicPr>
          <p:nvPr userDrawn="1"/>
        </p:nvPicPr>
        <p:blipFill rotWithShape="1">
          <a:blip r:embed="rId2"/>
          <a:srcRect r="3091"/>
          <a:stretch/>
        </p:blipFill>
        <p:spPr>
          <a:xfrm>
            <a:off x="501090" y="73976"/>
            <a:ext cx="11687735" cy="6784024"/>
          </a:xfrm>
          <a:prstGeom prst="rect">
            <a:avLst/>
          </a:prstGeom>
        </p:spPr>
      </p:pic>
      <p:pic>
        <p:nvPicPr>
          <p:cNvPr id="12" name="pasted-image.pdf" descr="pasted-image.pdf">
            <a:extLst>
              <a:ext uri="{FF2B5EF4-FFF2-40B4-BE49-F238E27FC236}">
                <a16:creationId xmlns:a16="http://schemas.microsoft.com/office/drawing/2014/main" id="{520123F2-7DCD-8F44-BDA8-BFCE601BEAF1}"/>
              </a:ext>
            </a:extLst>
          </p:cNvPr>
          <p:cNvPicPr>
            <a:picLocks noChangeAspect="1"/>
          </p:cNvPicPr>
          <p:nvPr userDrawn="1"/>
        </p:nvPicPr>
        <p:blipFill>
          <a:blip r:embed="rId3"/>
          <a:stretch>
            <a:fillRect/>
          </a:stretch>
        </p:blipFill>
        <p:spPr>
          <a:xfrm>
            <a:off x="501090" y="437002"/>
            <a:ext cx="1349605" cy="944895"/>
          </a:xfrm>
          <a:prstGeom prst="rect">
            <a:avLst/>
          </a:prstGeom>
          <a:ln w="12700">
            <a:miter lim="400000"/>
          </a:ln>
        </p:spPr>
      </p:pic>
      <p:sp>
        <p:nvSpPr>
          <p:cNvPr id="2" name="Title 1"/>
          <p:cNvSpPr>
            <a:spLocks noGrp="1"/>
          </p:cNvSpPr>
          <p:nvPr userDrawn="1">
            <p:ph type="ctrTitle"/>
          </p:nvPr>
        </p:nvSpPr>
        <p:spPr>
          <a:xfrm>
            <a:off x="567278" y="2051985"/>
            <a:ext cx="4704561" cy="1298448"/>
          </a:xfrm>
          <a:noFill/>
          <a:ln>
            <a:noFill/>
          </a:ln>
        </p:spPr>
        <p:txBody>
          <a:bodyPr vert="horz" wrap="square" lIns="0" tIns="0" rIns="0" bIns="0" numCol="1" anchor="b" anchorCtr="0" compatLnSpc="1">
            <a:prstTxWarp prst="textNoShape">
              <a:avLst/>
            </a:prstTxWarp>
            <a:noAutofit/>
          </a:bodyPr>
          <a:lstStyle>
            <a:lvl1pPr>
              <a:defRPr lang="en-US" sz="3400" spc="0" dirty="0">
                <a:solidFill>
                  <a:schemeClr val="tx1"/>
                </a:solidFill>
                <a:latin typeface="+mj-lt"/>
              </a:defRPr>
            </a:lvl1pPr>
          </a:lstStyle>
          <a:p>
            <a:pPr marL="0" lvl="0" indent="0">
              <a:lnSpc>
                <a:spcPct val="90000"/>
              </a:lnSpc>
              <a:tabLst/>
            </a:pPr>
            <a:r>
              <a:rPr lang="en-US" dirty="0"/>
              <a:t>Click to edit Master title style</a:t>
            </a:r>
          </a:p>
        </p:txBody>
      </p:sp>
      <p:sp>
        <p:nvSpPr>
          <p:cNvPr id="3" name="Subtitle 2"/>
          <p:cNvSpPr>
            <a:spLocks noGrp="1"/>
          </p:cNvSpPr>
          <p:nvPr userDrawn="1">
            <p:ph type="subTitle" idx="1"/>
          </p:nvPr>
        </p:nvSpPr>
        <p:spPr>
          <a:xfrm>
            <a:off x="578057" y="3397029"/>
            <a:ext cx="4697034" cy="476932"/>
          </a:xfrm>
          <a:prstGeom prst="rect">
            <a:avLst/>
          </a:prstGeom>
        </p:spPr>
        <p:txBody>
          <a:bodyPr>
            <a:noAutofit/>
          </a:bodyPr>
          <a:lstStyle>
            <a:lvl1pPr marL="11113" indent="-11113" algn="l">
              <a:lnSpc>
                <a:spcPct val="95000"/>
              </a:lnSpc>
              <a:spcBef>
                <a:spcPts val="0"/>
              </a:spcBef>
              <a:spcAft>
                <a:spcPts val="0"/>
              </a:spcAft>
              <a:buNone/>
              <a:tabLst/>
              <a:defRPr lang="en-US" sz="2400" b="0" i="0" kern="1200" spc="0" baseline="0" dirty="0">
                <a:solidFill>
                  <a:schemeClr val="tx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78056" y="5011034"/>
            <a:ext cx="4693783" cy="285093"/>
          </a:xfrm>
          <a:prstGeom prst="rect">
            <a:avLst/>
          </a:prstGeom>
        </p:spPr>
        <p:txBody>
          <a:bodyPr/>
          <a:lstStyle>
            <a:lvl1pPr marL="0" indent="0" algn="l">
              <a:spcBef>
                <a:spcPts val="0"/>
              </a:spcBef>
              <a:spcAft>
                <a:spcPts val="0"/>
              </a:spcAft>
              <a:buFontTx/>
              <a:buNone/>
              <a:defRPr lang="en-US" sz="1800" b="0" i="0" kern="1200" spc="0" baseline="0" dirty="0" smtClean="0">
                <a:solidFill>
                  <a:schemeClr val="tx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78056" y="4741326"/>
            <a:ext cx="4693782" cy="247406"/>
          </a:xfrm>
        </p:spPr>
        <p:txBody>
          <a:bodyPr/>
          <a:lstStyle>
            <a:lvl1pPr algn="l">
              <a:lnSpc>
                <a:spcPct val="95000"/>
              </a:lnSpc>
              <a:spcBef>
                <a:spcPts val="0"/>
              </a:spcBef>
              <a:defRPr sz="1800" b="1" baseline="0">
                <a:solidFill>
                  <a:schemeClr val="tx1"/>
                </a:solidFill>
                <a:latin typeface="+mj-lt"/>
              </a:defRPr>
            </a:lvl1pPr>
          </a:lstStyle>
          <a:p>
            <a:r>
              <a:rPr lang="en-US" dirty="0"/>
              <a:t>Name of Presenter</a:t>
            </a:r>
            <a:r>
              <a:rPr lang="en-US" baseline="0" dirty="0"/>
              <a:t>, Title</a:t>
            </a:r>
          </a:p>
        </p:txBody>
      </p:sp>
      <p:pic>
        <p:nvPicPr>
          <p:cNvPr id="9" name="pasted-image.pdf" descr="pasted-image.pdf">
            <a:extLst>
              <a:ext uri="{FF2B5EF4-FFF2-40B4-BE49-F238E27FC236}">
                <a16:creationId xmlns:a16="http://schemas.microsoft.com/office/drawing/2014/main" id="{0DDB8F04-2A11-9A41-9BE3-A75CFBF1C948}"/>
              </a:ext>
            </a:extLst>
          </p:cNvPr>
          <p:cNvPicPr>
            <a:picLocks noChangeAspect="1"/>
          </p:cNvPicPr>
          <p:nvPr userDrawn="1"/>
        </p:nvPicPr>
        <p:blipFill>
          <a:blip r:embed="rId3"/>
          <a:stretch>
            <a:fillRect/>
          </a:stretch>
        </p:blipFill>
        <p:spPr>
          <a:xfrm>
            <a:off x="501090" y="437002"/>
            <a:ext cx="1349605" cy="944895"/>
          </a:xfrm>
          <a:prstGeom prst="rect">
            <a:avLst/>
          </a:prstGeom>
          <a:ln w="12700">
            <a:miter lim="400000"/>
          </a:ln>
        </p:spPr>
      </p:pic>
      <p:sp>
        <p:nvSpPr>
          <p:cNvPr id="15" name="Picture Placeholder 12">
            <a:extLst>
              <a:ext uri="{FF2B5EF4-FFF2-40B4-BE49-F238E27FC236}">
                <a16:creationId xmlns:a16="http://schemas.microsoft.com/office/drawing/2014/main" id="{073B554C-4733-5847-B53B-F00C4A45B87E}"/>
              </a:ext>
            </a:extLst>
          </p:cNvPr>
          <p:cNvSpPr>
            <a:spLocks noGrp="1"/>
          </p:cNvSpPr>
          <p:nvPr>
            <p:ph type="pic" sz="quarter" idx="18" hasCustomPrompt="1"/>
          </p:nvPr>
        </p:nvSpPr>
        <p:spPr>
          <a:xfrm>
            <a:off x="2627383" y="436563"/>
            <a:ext cx="1906444" cy="733425"/>
          </a:xfrm>
          <a:solidFill>
            <a:schemeClr val="bg2">
              <a:lumMod val="20000"/>
              <a:lumOff val="80000"/>
            </a:schemeClr>
          </a:solidFill>
        </p:spPr>
        <p:txBody>
          <a:bodyPr anchor="ctr"/>
          <a:lstStyle>
            <a:lvl1pPr algn="ctr">
              <a:defRPr sz="1600">
                <a:solidFill>
                  <a:schemeClr val="accent2"/>
                </a:solidFill>
              </a:defRPr>
            </a:lvl1pPr>
          </a:lstStyle>
          <a:p>
            <a:r>
              <a:rPr lang="en-US"/>
              <a:t>Place Customer or Partner Logo Here</a:t>
            </a:r>
          </a:p>
        </p:txBody>
      </p:sp>
      <p:pic>
        <p:nvPicPr>
          <p:cNvPr id="16" name="Picture 15">
            <a:extLst>
              <a:ext uri="{FF2B5EF4-FFF2-40B4-BE49-F238E27FC236}">
                <a16:creationId xmlns:a16="http://schemas.microsoft.com/office/drawing/2014/main" id="{85EE095D-1A7A-4B40-8DBB-FC977CF8D20F}"/>
              </a:ext>
            </a:extLst>
          </p:cNvPr>
          <p:cNvPicPr>
            <a:picLocks noChangeAspect="1"/>
          </p:cNvPicPr>
          <p:nvPr userDrawn="1"/>
        </p:nvPicPr>
        <p:blipFill rotWithShape="1">
          <a:blip r:embed="rId4"/>
          <a:srcRect t="-5394" b="23405"/>
          <a:stretch/>
        </p:blipFill>
        <p:spPr>
          <a:xfrm>
            <a:off x="7459579" y="1184339"/>
            <a:ext cx="4454321" cy="5673661"/>
          </a:xfrm>
          <a:prstGeom prst="rect">
            <a:avLst/>
          </a:prstGeom>
        </p:spPr>
      </p:pic>
    </p:spTree>
    <p:extLst>
      <p:ext uri="{BB962C8B-B14F-4D97-AF65-F5344CB8AC3E}">
        <p14:creationId xmlns:p14="http://schemas.microsoft.com/office/powerpoint/2010/main" val="423352568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oller Coaster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9CC2E2-9F38-9F4F-98E7-2871E4217A84}"/>
              </a:ext>
            </a:extLst>
          </p:cNvPr>
          <p:cNvPicPr>
            <a:picLocks noChangeAspect="1"/>
          </p:cNvPicPr>
          <p:nvPr userDrawn="1"/>
        </p:nvPicPr>
        <p:blipFill>
          <a:blip r:embed="rId2"/>
          <a:stretch>
            <a:fillRect/>
          </a:stretch>
        </p:blipFill>
        <p:spPr>
          <a:xfrm>
            <a:off x="6" y="1789"/>
            <a:ext cx="12188819"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13040145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lloon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FDA5B1-B94C-9D47-80EA-9B2EED1E9CB8}"/>
              </a:ext>
            </a:extLst>
          </p:cNvPr>
          <p:cNvPicPr>
            <a:picLocks noChangeAspect="1"/>
          </p:cNvPicPr>
          <p:nvPr userDrawn="1"/>
        </p:nvPicPr>
        <p:blipFill>
          <a:blip r:embed="rId2"/>
          <a:stretch>
            <a:fillRect/>
          </a:stretch>
        </p:blipFill>
        <p:spPr>
          <a:xfrm>
            <a:off x="2" y="893"/>
            <a:ext cx="12188819" cy="6856211"/>
          </a:xfrm>
          <a:prstGeom prst="rect">
            <a:avLst/>
          </a:prstGeom>
        </p:spPr>
      </p:pic>
      <p:sp>
        <p:nvSpPr>
          <p:cNvPr id="7" name="Title Placeholder 1"/>
          <p:cNvSpPr>
            <a:spLocks noGrp="1"/>
          </p:cNvSpPr>
          <p:nvPr userDrawn="1">
            <p:ph type="title"/>
          </p:nvPr>
        </p:nvSpPr>
        <p:spPr>
          <a:xfrm>
            <a:off x="571500" y="63504"/>
            <a:ext cx="7429500"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728158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7429500"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4327620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tyscape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46D0BB-B7C9-6942-9300-751E113B39DF}"/>
              </a:ext>
            </a:extLst>
          </p:cNvPr>
          <p:cNvPicPr>
            <a:picLocks noChangeAspect="1"/>
          </p:cNvPicPr>
          <p:nvPr userDrawn="1"/>
        </p:nvPicPr>
        <p:blipFill>
          <a:blip r:embed="rId2"/>
          <a:stretch>
            <a:fillRect/>
          </a:stretch>
        </p:blipFill>
        <p:spPr>
          <a:xfrm>
            <a:off x="1" y="1789"/>
            <a:ext cx="12188821"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3340416"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2904151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liage Vignett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149C27-6A50-CF4F-855E-E8F50A830AAD}"/>
              </a:ext>
            </a:extLst>
          </p:cNvPr>
          <p:cNvPicPr>
            <a:picLocks noChangeAspect="1"/>
          </p:cNvPicPr>
          <p:nvPr userDrawn="1"/>
        </p:nvPicPr>
        <p:blipFill rotWithShape="1">
          <a:blip r:embed="rId2"/>
          <a:srcRect t="-1" b="507"/>
          <a:stretch/>
        </p:blipFill>
        <p:spPr>
          <a:xfrm>
            <a:off x="2" y="36515"/>
            <a:ext cx="12188819" cy="6821486"/>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360108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5603648"/>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890332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ill Staging Area">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A160F-9D62-654D-9A00-E1D5C4E56A1B}"/>
              </a:ext>
            </a:extLst>
          </p:cNvPr>
          <p:cNvPicPr>
            <a:picLocks noChangeAspect="1"/>
          </p:cNvPicPr>
          <p:nvPr userDrawn="1"/>
        </p:nvPicPr>
        <p:blipFill>
          <a:blip r:embed="rId2"/>
          <a:stretch>
            <a:fillRect/>
          </a:stretch>
        </p:blipFill>
        <p:spPr>
          <a:xfrm>
            <a:off x="0" y="1791"/>
            <a:ext cx="12188816" cy="6856209"/>
          </a:xfrm>
          <a:prstGeom prst="rect">
            <a:avLst/>
          </a:prstGeom>
        </p:spPr>
      </p:pic>
      <p:sp>
        <p:nvSpPr>
          <p:cNvPr id="3" name="Content Placeholder 2"/>
          <p:cNvSpPr>
            <a:spLocks noGrp="1"/>
          </p:cNvSpPr>
          <p:nvPr userDrawn="1">
            <p:ph sz="quarter" idx="11"/>
          </p:nvPr>
        </p:nvSpPr>
        <p:spPr>
          <a:xfrm>
            <a:off x="571500" y="1764284"/>
            <a:ext cx="11045952" cy="31961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bg1"/>
                </a:solidFill>
                <a:latin typeface="+mn-lt"/>
                <a:ea typeface="+mn-ea"/>
                <a:cs typeface="+mn-cs"/>
              </a:defRPr>
            </a:lvl1pPr>
          </a:lstStyle>
          <a:p>
            <a:endParaRPr lang="en-US"/>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l Staging Area - Larg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333BA4-B96A-EB46-BFD8-82DB01D71EA4}"/>
              </a:ext>
            </a:extLst>
          </p:cNvPr>
          <p:cNvPicPr>
            <a:picLocks noChangeAspect="1"/>
          </p:cNvPicPr>
          <p:nvPr userDrawn="1"/>
        </p:nvPicPr>
        <p:blipFill>
          <a:blip r:embed="rId2"/>
          <a:stretch>
            <a:fillRect/>
          </a:stretch>
        </p:blipFill>
        <p:spPr>
          <a:xfrm>
            <a:off x="8" y="1791"/>
            <a:ext cx="12188817" cy="6856209"/>
          </a:xfrm>
          <a:prstGeom prst="rect">
            <a:avLst/>
          </a:prstGeom>
        </p:spPr>
      </p:pic>
      <p:sp>
        <p:nvSpPr>
          <p:cNvPr id="3" name="Content Placeholder 2"/>
          <p:cNvSpPr>
            <a:spLocks noGrp="1"/>
          </p:cNvSpPr>
          <p:nvPr userDrawn="1">
            <p:ph sz="quarter" idx="11"/>
          </p:nvPr>
        </p:nvSpPr>
        <p:spPr>
          <a:xfrm>
            <a:off x="571500" y="1764284"/>
            <a:ext cx="11045952" cy="31961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571500" y="5802280"/>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015100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l Staging - Small">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2ADE55-77C8-9B49-9128-AE93DFCFE66E}"/>
              </a:ext>
            </a:extLst>
          </p:cNvPr>
          <p:cNvPicPr>
            <a:picLocks noChangeAspect="1"/>
          </p:cNvPicPr>
          <p:nvPr userDrawn="1"/>
        </p:nvPicPr>
        <p:blipFill>
          <a:blip r:embed="rId2"/>
          <a:stretch>
            <a:fillRect/>
          </a:stretch>
        </p:blipFill>
        <p:spPr>
          <a:xfrm>
            <a:off x="3" y="1791"/>
            <a:ext cx="12188816" cy="6856209"/>
          </a:xfrm>
          <a:prstGeom prst="rect">
            <a:avLst/>
          </a:prstGeom>
        </p:spPr>
      </p:pic>
      <p:sp>
        <p:nvSpPr>
          <p:cNvPr id="3" name="Content Placeholder 2"/>
          <p:cNvSpPr>
            <a:spLocks noGrp="1"/>
          </p:cNvSpPr>
          <p:nvPr userDrawn="1">
            <p:ph sz="quarter" idx="11"/>
          </p:nvPr>
        </p:nvSpPr>
        <p:spPr>
          <a:xfrm>
            <a:off x="571500" y="1764284"/>
            <a:ext cx="11045952" cy="31961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
        <p:nvSpPr>
          <p:cNvPr id="11" name="Footer Placeholder 3">
            <a:extLst>
              <a:ext uri="{FF2B5EF4-FFF2-40B4-BE49-F238E27FC236}">
                <a16:creationId xmlns:a16="http://schemas.microsoft.com/office/drawing/2014/main" id="{A5C9AE42-9B03-2B41-9499-46CD66BA68AF}"/>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18663123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llout Sign Vignette - Large">
    <p:bg>
      <p:bgPr>
        <a:solidFill>
          <a:srgbClr val="F4F4F4"/>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A031E6A-AF3D-7A43-A013-A1AE3709B069}"/>
              </a:ext>
            </a:extLst>
          </p:cNvPr>
          <p:cNvPicPr>
            <a:picLocks noChangeAspect="1"/>
          </p:cNvPicPr>
          <p:nvPr userDrawn="1"/>
        </p:nvPicPr>
        <p:blipFill>
          <a:blip r:embed="rId2"/>
          <a:stretch>
            <a:fillRect/>
          </a:stretch>
        </p:blipFill>
        <p:spPr>
          <a:xfrm>
            <a:off x="0" y="0"/>
            <a:ext cx="12188816" cy="6856209"/>
          </a:xfrm>
          <a:prstGeom prst="rect">
            <a:avLst/>
          </a:prstGeom>
        </p:spPr>
      </p:pic>
      <p:sp>
        <p:nvSpPr>
          <p:cNvPr id="30" name="Shape 677"/>
          <p:cNvSpPr/>
          <p:nvPr userDrawn="1"/>
        </p:nvSpPr>
        <p:spPr>
          <a:xfrm>
            <a:off x="4743105"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sz="3600"/>
          </a:p>
        </p:txBody>
      </p:sp>
      <p:sp>
        <p:nvSpPr>
          <p:cNvPr id="3" name="Content Placeholder 2"/>
          <p:cNvSpPr>
            <a:spLocks noGrp="1"/>
          </p:cNvSpPr>
          <p:nvPr userDrawn="1">
            <p:ph sz="quarter" idx="11"/>
          </p:nvPr>
        </p:nvSpPr>
        <p:spPr>
          <a:xfrm>
            <a:off x="1074516" y="1866959"/>
            <a:ext cx="9882779" cy="3532740"/>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1074516" y="5328501"/>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llout Sign Vignette - Small">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8580D4-69EC-7646-8602-6FBCEBA6881D}"/>
              </a:ext>
            </a:extLst>
          </p:cNvPr>
          <p:cNvPicPr>
            <a:picLocks noChangeAspect="1"/>
          </p:cNvPicPr>
          <p:nvPr userDrawn="1"/>
        </p:nvPicPr>
        <p:blipFill>
          <a:blip r:embed="rId2"/>
          <a:stretch>
            <a:fillRect/>
          </a:stretch>
        </p:blipFill>
        <p:spPr>
          <a:xfrm>
            <a:off x="2" y="891"/>
            <a:ext cx="12188819" cy="685621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4254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
        <p:nvSpPr>
          <p:cNvPr id="5" name="Text Placeholder 4">
            <a:extLst>
              <a:ext uri="{FF2B5EF4-FFF2-40B4-BE49-F238E27FC236}">
                <a16:creationId xmlns:a16="http://schemas.microsoft.com/office/drawing/2014/main" id="{A6FBEB93-6597-894A-A4C7-1EF45127A1C8}"/>
              </a:ext>
            </a:extLst>
          </p:cNvPr>
          <p:cNvSpPr>
            <a:spLocks noGrp="1"/>
          </p:cNvSpPr>
          <p:nvPr>
            <p:ph type="body" sz="quarter" idx="17" hasCustomPrompt="1"/>
          </p:nvPr>
        </p:nvSpPr>
        <p:spPr>
          <a:xfrm>
            <a:off x="8248564" y="3736209"/>
            <a:ext cx="3147024" cy="1366735"/>
          </a:xfrm>
        </p:spPr>
        <p:txBody>
          <a:bodyPr/>
          <a:lstStyle>
            <a:lvl1pPr algn="ctr">
              <a:defRPr sz="2200">
                <a:solidFill>
                  <a:schemeClr val="bg1"/>
                </a:solidFill>
              </a:defRPr>
            </a:lvl1pPr>
          </a:lstStyle>
          <a:p>
            <a:pPr lvl="0"/>
            <a:r>
              <a:rPr lang="en-US" dirty="0"/>
              <a:t>Callout Text</a:t>
            </a:r>
          </a:p>
        </p:txBody>
      </p:sp>
    </p:spTree>
    <p:extLst>
      <p:ext uri="{BB962C8B-B14F-4D97-AF65-F5344CB8AC3E}">
        <p14:creationId xmlns:p14="http://schemas.microsoft.com/office/powerpoint/2010/main" val="20590450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Staging Area - Left">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BE7A72-D4D7-154E-85BB-A96DE3BB9767}"/>
              </a:ext>
            </a:extLst>
          </p:cNvPr>
          <p:cNvPicPr>
            <a:picLocks noChangeAspect="1"/>
          </p:cNvPicPr>
          <p:nvPr userDrawn="1"/>
        </p:nvPicPr>
        <p:blipFill>
          <a:blip r:embed="rId2"/>
          <a:stretch>
            <a:fillRect/>
          </a:stretch>
        </p:blipFill>
        <p:spPr>
          <a:xfrm>
            <a:off x="2" y="1790"/>
            <a:ext cx="12188819" cy="6856210"/>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4104248"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5055CBE-6970-E247-9EA1-5CDD4612A391}"/>
              </a:ext>
            </a:extLst>
          </p:cNvPr>
          <p:cNvPicPr>
            <a:picLocks noChangeAspect="1"/>
          </p:cNvPicPr>
          <p:nvPr userDrawn="1"/>
        </p:nvPicPr>
        <p:blipFill>
          <a:blip r:embed="rId2"/>
          <a:stretch>
            <a:fillRect/>
          </a:stretch>
        </p:blipFill>
        <p:spPr>
          <a:xfrm>
            <a:off x="0" y="893"/>
            <a:ext cx="12188824" cy="6856213"/>
          </a:xfrm>
          <a:prstGeom prst="rect">
            <a:avLst/>
          </a:prstGeom>
        </p:spPr>
      </p:pic>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r>
              <a:rPr lang="en-US"/>
              <a:t>Johann Furmann, @</a:t>
            </a:r>
            <a:r>
              <a:rPr lang="en-US" err="1"/>
              <a:t>Fliack</a:t>
            </a:r>
            <a:endParaRPr lang="en-US"/>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Staging Area - Right">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B38247-A839-C54A-BF84-D86173453D82}"/>
              </a:ext>
            </a:extLst>
          </p:cNvPr>
          <p:cNvPicPr>
            <a:picLocks noChangeAspect="1"/>
          </p:cNvPicPr>
          <p:nvPr userDrawn="1"/>
        </p:nvPicPr>
        <p:blipFill>
          <a:blip r:embed="rId2"/>
          <a:stretch>
            <a:fillRect/>
          </a:stretch>
        </p:blipFill>
        <p:spPr>
          <a:xfrm>
            <a:off x="2" y="1790"/>
            <a:ext cx="12188819" cy="6856210"/>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4"/>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3" name="Footer Placeholder 3">
            <a:extLst>
              <a:ext uri="{FF2B5EF4-FFF2-40B4-BE49-F238E27FC236}">
                <a16:creationId xmlns:a16="http://schemas.microsoft.com/office/drawing/2014/main" id="{3D8823F7-14E3-4343-B32B-7A0B380D95FA}"/>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dium Staging Area">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EEA3022-FFAF-D947-87A0-C540D2B3C4F4}"/>
              </a:ext>
            </a:extLst>
          </p:cNvPr>
          <p:cNvPicPr>
            <a:picLocks noChangeAspect="1"/>
          </p:cNvPicPr>
          <p:nvPr userDrawn="1"/>
        </p:nvPicPr>
        <p:blipFill rotWithShape="1">
          <a:blip r:embed="rId2"/>
          <a:srcRect r="196"/>
          <a:stretch/>
        </p:blipFill>
        <p:spPr>
          <a:xfrm>
            <a:off x="34729" y="1790"/>
            <a:ext cx="12164988" cy="6856210"/>
          </a:xfrm>
          <a:prstGeom prst="rect">
            <a:avLst/>
          </a:prstGeom>
        </p:spPr>
      </p:pic>
      <p:sp>
        <p:nvSpPr>
          <p:cNvPr id="3" name="Content Placeholder 2"/>
          <p:cNvSpPr>
            <a:spLocks noGrp="1"/>
          </p:cNvSpPr>
          <p:nvPr userDrawn="1">
            <p:ph sz="quarter" idx="11"/>
          </p:nvPr>
        </p:nvSpPr>
        <p:spPr>
          <a:xfrm>
            <a:off x="571500" y="1764284"/>
            <a:ext cx="6420971"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4"/>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2" name="Footer Placeholder 3">
            <a:extLst>
              <a:ext uri="{FF2B5EF4-FFF2-40B4-BE49-F238E27FC236}">
                <a16:creationId xmlns:a16="http://schemas.microsoft.com/office/drawing/2014/main" id="{C64F4028-25F0-3741-AB48-D5D4E3F5C0AD}"/>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th Staging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F6CCA5-3503-9940-B7A2-6FF962EDBA83}"/>
              </a:ext>
            </a:extLst>
          </p:cNvPr>
          <p:cNvPicPr>
            <a:picLocks noChangeAspect="1"/>
          </p:cNvPicPr>
          <p:nvPr userDrawn="1"/>
        </p:nvPicPr>
        <p:blipFill>
          <a:blip r:embed="rId2"/>
          <a:stretch>
            <a:fillRect/>
          </a:stretch>
        </p:blipFill>
        <p:spPr>
          <a:xfrm>
            <a:off x="3" y="1791"/>
            <a:ext cx="12188817" cy="6856209"/>
          </a:xfrm>
          <a:prstGeom prst="rect">
            <a:avLst/>
          </a:prstGeom>
          <a:ln>
            <a:noFill/>
          </a:ln>
        </p:spPr>
      </p:pic>
      <p:sp>
        <p:nvSpPr>
          <p:cNvPr id="3" name="Content Placeholder 2"/>
          <p:cNvSpPr>
            <a:spLocks noGrp="1"/>
          </p:cNvSpPr>
          <p:nvPr userDrawn="1">
            <p:ph sz="quarter" idx="11"/>
          </p:nvPr>
        </p:nvSpPr>
        <p:spPr>
          <a:xfrm>
            <a:off x="571500" y="1764284"/>
            <a:ext cx="5775512" cy="45827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
        <p:nvSpPr>
          <p:cNvPr id="9" name="Footer Placeholder 3">
            <a:extLst>
              <a:ext uri="{FF2B5EF4-FFF2-40B4-BE49-F238E27FC236}">
                <a16:creationId xmlns:a16="http://schemas.microsoft.com/office/drawing/2014/main" id="{0C1D364D-EBA0-7D4F-B43E-C0FB48AC9AD5}"/>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que Slide - C">
    <p:bg>
      <p:bgPr>
        <a:solidFill>
          <a:srgbClr val="F4F4F4"/>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4F88324-39D2-684F-BB39-6118EAE3EC0D}"/>
              </a:ext>
            </a:extLst>
          </p:cNvPr>
          <p:cNvPicPr>
            <a:picLocks noChangeAspect="1"/>
          </p:cNvPicPr>
          <p:nvPr userDrawn="1"/>
        </p:nvPicPr>
        <p:blipFill>
          <a:blip r:embed="rId2"/>
          <a:stretch>
            <a:fillRect/>
          </a:stretch>
        </p:blipFill>
        <p:spPr>
          <a:xfrm>
            <a:off x="9" y="1791"/>
            <a:ext cx="12188816" cy="6856209"/>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 Intro Slide">
    <p:bg>
      <p:bgPr>
        <a:solidFill>
          <a:srgbClr val="F4F4F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 y="894"/>
            <a:ext cx="12188817" cy="6856210"/>
          </a:xfrm>
          <a:prstGeom prst="rect">
            <a:avLst/>
          </a:prstGeom>
        </p:spPr>
      </p:pic>
      <p:sp>
        <p:nvSpPr>
          <p:cNvPr id="2" name="Title 1"/>
          <p:cNvSpPr>
            <a:spLocks noGrp="1"/>
          </p:cNvSpPr>
          <p:nvPr userDrawn="1">
            <p:ph type="ctrTitle" hasCustomPrompt="1"/>
          </p:nvPr>
        </p:nvSpPr>
        <p:spPr>
          <a:xfrm>
            <a:off x="1098112" y="1941107"/>
            <a:ext cx="4643782" cy="1298448"/>
          </a:xfrm>
        </p:spPr>
        <p:txBody>
          <a:bodyPr>
            <a:noAutofit/>
          </a:bodyPr>
          <a:lstStyle>
            <a:lvl1pPr marL="0" indent="0" algn="ctr">
              <a:lnSpc>
                <a:spcPct val="90000"/>
              </a:lnSpc>
              <a:tabLst/>
              <a:defRPr sz="2800" b="1" spc="0">
                <a:solidFill>
                  <a:schemeClr val="bg1"/>
                </a:solidFill>
                <a:latin typeface="+mj-lt"/>
              </a:defRPr>
            </a:lvl1pPr>
          </a:lstStyle>
          <a:p>
            <a:r>
              <a:rPr lang="en-US" dirty="0"/>
              <a:t>Name of Speaker</a:t>
            </a:r>
          </a:p>
        </p:txBody>
      </p:sp>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6" y="3334782"/>
            <a:ext cx="3883281" cy="914400"/>
          </a:xfrm>
        </p:spPr>
        <p:txBody>
          <a:bodyPr/>
          <a:lstStyle>
            <a:lvl1pPr marL="0" indent="0" algn="ctr">
              <a:lnSpc>
                <a:spcPct val="90000"/>
              </a:lnSpc>
              <a:spcBef>
                <a:spcPts val="0"/>
              </a:spcBef>
              <a:spcAft>
                <a:spcPts val="600"/>
              </a:spcAft>
              <a:defRPr>
                <a:solidFill>
                  <a:schemeClr val="bg1"/>
                </a:solidFill>
              </a:defRPr>
            </a:lvl1pPr>
            <a:lvl2pPr marL="0" indent="0" algn="ctr">
              <a:buFont typeface="Arial" panose="020B0604020202020204" pitchFamily="34" charset="0"/>
              <a:buChar char="​"/>
              <a:defRPr sz="1600">
                <a:solidFill>
                  <a:schemeClr val="bg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nelist Slide - 3 Up">
    <p:bg>
      <p:bgPr>
        <a:solidFill>
          <a:srgbClr val="F4F4F4"/>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8046188-F614-4942-84B1-BFF501516C24}"/>
              </a:ext>
            </a:extLst>
          </p:cNvPr>
          <p:cNvPicPr>
            <a:picLocks noChangeAspect="1"/>
          </p:cNvPicPr>
          <p:nvPr userDrawn="1"/>
        </p:nvPicPr>
        <p:blipFill>
          <a:blip r:embed="rId2"/>
          <a:stretch>
            <a:fillRect/>
          </a:stretch>
        </p:blipFill>
        <p:spPr>
          <a:xfrm flipH="1">
            <a:off x="1" y="891"/>
            <a:ext cx="12188821" cy="6856211"/>
          </a:xfrm>
          <a:prstGeom prst="rect">
            <a:avLst/>
          </a:prstGeom>
        </p:spPr>
      </p:pic>
      <p:sp>
        <p:nvSpPr>
          <p:cNvPr id="56" name="Text Placeholder 17"/>
          <p:cNvSpPr>
            <a:spLocks noGrp="1"/>
          </p:cNvSpPr>
          <p:nvPr>
            <p:ph type="body" sz="quarter" idx="18" hasCustomPrompt="1"/>
          </p:nvPr>
        </p:nvSpPr>
        <p:spPr>
          <a:xfrm>
            <a:off x="1016948" y="4311464"/>
            <a:ext cx="3335382" cy="850824"/>
          </a:xfrm>
        </p:spPr>
        <p:txBody>
          <a:bodyPr vert="horz" lIns="9144" tIns="0" rIns="0" bIns="0" rtlCol="0" anchor="t">
            <a:noAutofit/>
          </a:bodyPr>
          <a:lstStyle>
            <a:lvl1pPr algn="ctr">
              <a:spcBef>
                <a:spcPts val="600"/>
              </a:spcBef>
              <a:defRPr lang="en-US" sz="16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4456921" y="4311464"/>
            <a:ext cx="3331544" cy="850824"/>
          </a:xfrm>
        </p:spPr>
        <p:txBody>
          <a:bodyPr vert="horz" lIns="9144" tIns="0" rIns="0" bIns="0" rtlCol="0" anchor="t">
            <a:noAutofit/>
          </a:bodyPr>
          <a:lstStyle>
            <a:lvl1pPr algn="ctr">
              <a:spcBef>
                <a:spcPts val="600"/>
              </a:spcBef>
              <a:defRPr lang="en-US" sz="16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954448" y="3734983"/>
            <a:ext cx="3460383" cy="498574"/>
          </a:xfrm>
        </p:spPr>
        <p:txBody>
          <a:bodyPr lIns="0" tIns="0" rIns="0" bIns="0" anchor="b">
            <a:noAutofit/>
          </a:bodyPr>
          <a:lstStyle>
            <a:lvl1pPr marL="0" indent="0" algn="ctr">
              <a:buClr>
                <a:schemeClr val="bg1"/>
              </a:buClr>
              <a:buNone/>
              <a:defRPr lang="en-US" sz="16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4392502" y="3734983"/>
            <a:ext cx="3460383" cy="498574"/>
          </a:xfrm>
        </p:spPr>
        <p:txBody>
          <a:bodyPr lIns="0" tIns="0" rIns="0" bIns="0" anchor="b">
            <a:noAutofit/>
          </a:bodyPr>
          <a:lstStyle>
            <a:lvl1pPr marL="0" indent="0" algn="ctr">
              <a:buClr>
                <a:schemeClr val="bg1"/>
              </a:buClr>
              <a:buNone/>
              <a:defRPr lang="en-US" sz="16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3" name="Picture Placeholder 4"/>
          <p:cNvSpPr>
            <a:spLocks noGrp="1"/>
          </p:cNvSpPr>
          <p:nvPr>
            <p:ph type="pic" sz="quarter" idx="25"/>
          </p:nvPr>
        </p:nvSpPr>
        <p:spPr>
          <a:xfrm>
            <a:off x="1491447" y="1353561"/>
            <a:ext cx="2386385" cy="2381422"/>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64" name="Picture Placeholder 4"/>
          <p:cNvSpPr>
            <a:spLocks noGrp="1"/>
          </p:cNvSpPr>
          <p:nvPr>
            <p:ph type="pic" sz="quarter" idx="26"/>
          </p:nvPr>
        </p:nvSpPr>
        <p:spPr>
          <a:xfrm>
            <a:off x="4929501" y="1353561"/>
            <a:ext cx="2386385" cy="2381422"/>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15" name="Text Placeholder 17"/>
          <p:cNvSpPr>
            <a:spLocks noGrp="1"/>
          </p:cNvSpPr>
          <p:nvPr>
            <p:ph type="body" sz="quarter" idx="29" hasCustomPrompt="1"/>
          </p:nvPr>
        </p:nvSpPr>
        <p:spPr>
          <a:xfrm>
            <a:off x="7844355" y="4311464"/>
            <a:ext cx="3335382" cy="850824"/>
          </a:xfrm>
        </p:spPr>
        <p:txBody>
          <a:bodyPr vert="horz" lIns="9144" tIns="0" rIns="0" bIns="0" rtlCol="0" anchor="t">
            <a:noAutofit/>
          </a:bodyPr>
          <a:lstStyle>
            <a:lvl1pPr algn="ctr">
              <a:spcBef>
                <a:spcPts val="600"/>
              </a:spcBef>
              <a:defRPr lang="en-US" sz="16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781855" y="3734983"/>
            <a:ext cx="3460383" cy="498574"/>
          </a:xfrm>
        </p:spPr>
        <p:txBody>
          <a:bodyPr lIns="0" tIns="0" rIns="0" bIns="0" anchor="b">
            <a:noAutofit/>
          </a:bodyPr>
          <a:lstStyle>
            <a:lvl1pPr marL="0" indent="0" algn="ctr">
              <a:buClr>
                <a:schemeClr val="bg1"/>
              </a:buClr>
              <a:buNone/>
              <a:defRPr lang="en-US" sz="16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8318854" y="1353561"/>
            <a:ext cx="2386385" cy="2381422"/>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pic>
        <p:nvPicPr>
          <p:cNvPr id="24"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7024658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nelist Slide - 5 Up">
    <p:bg>
      <p:bgPr>
        <a:solidFill>
          <a:srgbClr val="F4F4F4"/>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F5FFD2F-B611-7742-AB0A-D8E6EDBD1479}"/>
              </a:ext>
            </a:extLst>
          </p:cNvPr>
          <p:cNvPicPr>
            <a:picLocks noChangeAspect="1"/>
          </p:cNvPicPr>
          <p:nvPr userDrawn="1"/>
        </p:nvPicPr>
        <p:blipFill>
          <a:blip r:embed="rId2"/>
          <a:stretch>
            <a:fillRect/>
          </a:stretch>
        </p:blipFill>
        <p:spPr>
          <a:xfrm flipH="1">
            <a:off x="1" y="891"/>
            <a:ext cx="12188821" cy="6856211"/>
          </a:xfrm>
          <a:prstGeom prst="rect">
            <a:avLst/>
          </a:prstGeom>
        </p:spPr>
      </p:pic>
      <p:sp>
        <p:nvSpPr>
          <p:cNvPr id="51" name="Text Placeholder 17"/>
          <p:cNvSpPr>
            <a:spLocks noGrp="1"/>
          </p:cNvSpPr>
          <p:nvPr>
            <p:ph type="body" sz="quarter" idx="13" hasCustomPrompt="1"/>
          </p:nvPr>
        </p:nvSpPr>
        <p:spPr>
          <a:xfrm>
            <a:off x="41889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2"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63" name="Picture Placeholder 4"/>
          <p:cNvSpPr>
            <a:spLocks noGrp="1"/>
          </p:cNvSpPr>
          <p:nvPr>
            <p:ph type="pic" sz="quarter" idx="25"/>
          </p:nvPr>
        </p:nvSpPr>
        <p:spPr>
          <a:xfrm>
            <a:off x="2971090"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64" name="Picture Placeholder 4"/>
          <p:cNvSpPr>
            <a:spLocks noGrp="1"/>
          </p:cNvSpPr>
          <p:nvPr>
            <p:ph type="pic" sz="quarter" idx="26"/>
          </p:nvPr>
        </p:nvSpPr>
        <p:spPr>
          <a:xfrm>
            <a:off x="5250728"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4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21" name="Picture Placeholder 4"/>
          <p:cNvSpPr>
            <a:spLocks noGrp="1"/>
          </p:cNvSpPr>
          <p:nvPr>
            <p:ph type="pic" sz="quarter" idx="34"/>
          </p:nvPr>
        </p:nvSpPr>
        <p:spPr>
          <a:xfrm>
            <a:off x="9884046"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pic>
        <p:nvPicPr>
          <p:cNvPr id="24"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ank You_slide 2">
    <p:bg>
      <p:bgPr>
        <a:solidFill>
          <a:srgbClr val="F4F4F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898CAB-836C-4A45-ABB2-9CFAC9E9BB02}"/>
              </a:ext>
            </a:extLst>
          </p:cNvPr>
          <p:cNvPicPr>
            <a:picLocks noChangeAspect="1"/>
          </p:cNvPicPr>
          <p:nvPr userDrawn="1"/>
        </p:nvPicPr>
        <p:blipFill>
          <a:blip r:embed="rId2"/>
          <a:stretch>
            <a:fillRect/>
          </a:stretch>
        </p:blipFill>
        <p:spPr>
          <a:xfrm>
            <a:off x="2" y="893"/>
            <a:ext cx="12188819" cy="6856211"/>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uide Placement ">
    <p:bg>
      <p:bgPr>
        <a:solidFill>
          <a:srgbClr val="F4F4F4"/>
        </a:solidFill>
        <a:effectLst/>
      </p:bgPr>
    </p:bg>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a:solidFill>
                  <a:schemeClr val="accent1"/>
                </a:solidFill>
                <a:cs typeface="Salesforce Sans" charset="0"/>
              </a:rPr>
              <a:t>Realigning Guides</a:t>
            </a:r>
            <a:endParaRPr lang="en-US" sz="1600">
              <a:solidFill>
                <a:schemeClr val="accent1"/>
              </a:solidFill>
              <a:cs typeface="Salesforce Sans" charset="0"/>
            </a:endParaRPr>
          </a:p>
          <a:p>
            <a:pPr defTabSz="542925">
              <a:spcBef>
                <a:spcPts val="800"/>
              </a:spcBef>
            </a:pPr>
            <a:r>
              <a:rPr lang="en-US" sz="1200">
                <a:solidFill>
                  <a:schemeClr val="accent2"/>
                </a:solidFill>
                <a:cs typeface="Salesforce Sans" charset="0"/>
              </a:rPr>
              <a:t>Guides can can easily be bumped and moved accidentally.  </a:t>
            </a:r>
          </a:p>
          <a:p>
            <a:pPr defTabSz="542925">
              <a:spcBef>
                <a:spcPts val="800"/>
              </a:spcBef>
            </a:pPr>
            <a:r>
              <a:rPr lang="en-US" sz="1200">
                <a:solidFill>
                  <a:schemeClr val="accent2"/>
                </a:solidFill>
                <a:cs typeface="Salesforce Sans" charset="0"/>
              </a:rPr>
              <a:t>This slide layout show you how to reset your guides. </a:t>
            </a:r>
          </a:p>
          <a:p>
            <a:pPr defTabSz="542925">
              <a:spcBef>
                <a:spcPts val="800"/>
              </a:spcBef>
            </a:pPr>
            <a:r>
              <a:rPr lang="en-US" sz="1200" b="1">
                <a:solidFill>
                  <a:schemeClr val="accent2"/>
                </a:solidFill>
                <a:cs typeface="Salesforce Sans" charset="0"/>
              </a:rPr>
              <a:t>NOTE: </a:t>
            </a:r>
            <a:r>
              <a:rPr lang="en-US" sz="120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a:solidFill>
                  <a:schemeClr val="accent2"/>
                </a:solidFill>
                <a:cs typeface="Salesforce Sans" charset="0"/>
              </a:rPr>
              <a:t> Do your guides align with the orange lines in the new slide?  </a:t>
            </a:r>
            <a:r>
              <a:rPr lang="en-US" sz="120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a:solidFill>
                  <a:schemeClr val="accent2"/>
                </a:solidFill>
                <a:cs typeface="Salesforce Sans" charset="0"/>
              </a:rPr>
              <a:t> Once guides are reset, delete the Guide Layout Slide</a:t>
            </a:r>
          </a:p>
          <a:p>
            <a:pPr defTabSz="542925">
              <a:spcBef>
                <a:spcPts val="800"/>
              </a:spcBef>
            </a:pPr>
            <a:endParaRPr lang="en-US" sz="1300">
              <a:solidFill>
                <a:schemeClr val="accent2"/>
              </a:solidFill>
              <a:cs typeface="Salesforce Sans" charset="0"/>
            </a:endParaRPr>
          </a:p>
          <a:p>
            <a:pPr defTabSz="542925">
              <a:spcBef>
                <a:spcPts val="800"/>
              </a:spcBef>
            </a:pPr>
            <a:endParaRPr lang="en-US" sz="130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a:solidFill>
                  <a:schemeClr val="accent1"/>
                </a:solidFill>
                <a:latin typeface="Salesforce Sans"/>
                <a:cs typeface="Salesforce Sans"/>
              </a:rPr>
              <a:t>What are Drawing Guides?  </a:t>
            </a:r>
          </a:p>
          <a:p>
            <a:pPr fontAlgn="auto">
              <a:spcBef>
                <a:spcPts val="800"/>
              </a:spcBef>
              <a:spcAft>
                <a:spcPts val="0"/>
              </a:spcAft>
              <a:defRPr/>
            </a:pPr>
            <a:r>
              <a:rPr lang="en-US" sz="120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a:solidFill>
                  <a:schemeClr val="accent2"/>
                </a:solidFill>
                <a:latin typeface="Salesforce Sans"/>
                <a:cs typeface="Salesforce Sans"/>
              </a:rPr>
              <a:t>This template has pre-made guides that delineate where your workspace is.  </a:t>
            </a:r>
            <a:br>
              <a:rPr lang="en-US" sz="1200" b="1">
                <a:solidFill>
                  <a:schemeClr val="accent2"/>
                </a:solidFill>
                <a:latin typeface="Salesforce Sans"/>
                <a:cs typeface="Salesforce Sans"/>
              </a:rPr>
            </a:br>
            <a:br>
              <a:rPr lang="en-US" sz="1200" b="1">
                <a:solidFill>
                  <a:schemeClr val="accent1"/>
                </a:solidFill>
                <a:latin typeface="Salesforce Sans"/>
                <a:cs typeface="Salesforce Sans"/>
              </a:rPr>
            </a:br>
            <a:r>
              <a:rPr lang="en-US" sz="1600" b="1">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a:solidFill>
                  <a:schemeClr val="accent2"/>
                </a:solidFill>
                <a:latin typeface="Salesforce Sans"/>
                <a:cs typeface="Salesforce Sans"/>
              </a:rPr>
              <a:t>Windows: </a:t>
            </a:r>
            <a:r>
              <a:rPr lang="en-US" sz="120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a:solidFill>
                  <a:schemeClr val="accent2"/>
                </a:solidFill>
                <a:latin typeface="Salesforce Sans"/>
                <a:cs typeface="Salesforce Sans"/>
              </a:rPr>
              <a:t>Mac 2011: </a:t>
            </a:r>
            <a:r>
              <a:rPr lang="en-US" sz="1200">
                <a:solidFill>
                  <a:schemeClr val="accent2"/>
                </a:solidFill>
                <a:latin typeface="Salesforce Sans"/>
                <a:cs typeface="Salesforce Sans"/>
              </a:rPr>
              <a:t>Control + Option + Command + G or </a:t>
            </a:r>
            <a:br>
              <a:rPr lang="en-US" sz="1200">
                <a:solidFill>
                  <a:schemeClr val="accent2"/>
                </a:solidFill>
                <a:latin typeface="Salesforce Sans"/>
                <a:cs typeface="Salesforce Sans"/>
              </a:rPr>
            </a:br>
            <a:r>
              <a:rPr lang="en-US" sz="120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a:solidFill>
                  <a:schemeClr val="accent2"/>
                </a:solidFill>
                <a:latin typeface="Salesforce Sans"/>
                <a:cs typeface="Salesforce Sans"/>
              </a:rPr>
              <a:t>MAC 2008:   </a:t>
            </a:r>
            <a:r>
              <a:rPr lang="en-US" sz="120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7" y="1756093"/>
            <a:ext cx="3659187"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1"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4" y="5414823"/>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a:solidFill>
                  <a:schemeClr val="accent1"/>
                </a:solidFill>
                <a:latin typeface="+mn-lt"/>
                <a:ea typeface="+mn-ea"/>
                <a:cs typeface="Salesforce Sans" charset="0"/>
              </a:rPr>
              <a:t>How to Create</a:t>
            </a:r>
            <a:r>
              <a:rPr lang="en-US" sz="1600" b="1" kern="1200" baseline="0">
                <a:solidFill>
                  <a:schemeClr val="accent1"/>
                </a:solidFill>
                <a:latin typeface="+mn-lt"/>
                <a:ea typeface="+mn-ea"/>
                <a:cs typeface="Salesforce Sans" charset="0"/>
              </a:rPr>
              <a:t> a New Guide Line</a:t>
            </a:r>
            <a:endParaRPr lang="en-US" sz="1600" b="1" kern="1200">
              <a:solidFill>
                <a:schemeClr val="accent1"/>
              </a:solidFill>
              <a:latin typeface="+mn-lt"/>
              <a:ea typeface="+mn-ea"/>
              <a:cs typeface="Salesforce Sans" charset="0"/>
            </a:endParaRPr>
          </a:p>
          <a:p>
            <a:pPr defTabSz="542902">
              <a:spcBef>
                <a:spcPts val="800"/>
              </a:spcBef>
              <a:buFont typeface="Salesforce Sans" charset="0"/>
              <a:buNone/>
            </a:pPr>
            <a:r>
              <a:rPr lang="en-US" sz="1200">
                <a:solidFill>
                  <a:schemeClr val="accent2"/>
                </a:solidFill>
                <a:cs typeface="Salesforce Sans" charset="0"/>
              </a:rPr>
              <a:t>Select a guide,</a:t>
            </a:r>
            <a:r>
              <a:rPr lang="en-US" sz="1200" baseline="0">
                <a:solidFill>
                  <a:schemeClr val="accent2"/>
                </a:solidFill>
                <a:cs typeface="Salesforce Sans" charset="0"/>
              </a:rPr>
              <a:t> hold down the Option key and drag.  This will duplicate the line</a:t>
            </a:r>
            <a:endParaRPr lang="en-US" sz="1300">
              <a:solidFill>
                <a:schemeClr val="accent2"/>
              </a:solidFill>
              <a:cs typeface="Salesforce Sans" charset="0"/>
            </a:endParaRPr>
          </a:p>
        </p:txBody>
      </p:sp>
      <p:sp>
        <p:nvSpPr>
          <p:cNvPr id="6" name="Title Placeholder 1"/>
          <p:cNvSpPr>
            <a:spLocks noGrp="1"/>
          </p:cNvSpPr>
          <p:nvPr>
            <p:ph type="title" hasCustomPrompt="1"/>
          </p:nvPr>
        </p:nvSpPr>
        <p:spPr>
          <a:xfrm>
            <a:off x="571500" y="63504"/>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a:alphaModFix amt="54000"/>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3">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a:alphaModFix amt="22000"/>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a:alphaModFix amt="54000"/>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40062831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82978A-3D7C-A64F-B625-BA1AF3877369}"/>
              </a:ext>
            </a:extLst>
          </p:cNvPr>
          <p:cNvPicPr>
            <a:picLocks noChangeAspect="1"/>
          </p:cNvPicPr>
          <p:nvPr userDrawn="1"/>
        </p:nvPicPr>
        <p:blipFill>
          <a:blip r:embed="rId2"/>
          <a:stretch>
            <a:fillRect/>
          </a:stretch>
        </p:blipFill>
        <p:spPr>
          <a:xfrm>
            <a:off x="0" y="893"/>
            <a:ext cx="12188824" cy="6856213"/>
          </a:xfrm>
          <a:prstGeom prst="rect">
            <a:avLst/>
          </a:prstGeom>
        </p:spPr>
      </p:pic>
      <p:sp>
        <p:nvSpPr>
          <p:cNvPr id="7" name="Title Placeholder 1"/>
          <p:cNvSpPr>
            <a:spLocks noGrp="1"/>
          </p:cNvSpPr>
          <p:nvPr>
            <p:ph type="title"/>
          </p:nvPr>
        </p:nvSpPr>
        <p:spPr>
          <a:xfrm>
            <a:off x="571500" y="63504"/>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sz="1800">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5566900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Blank Blue Sky">
    <p:bg>
      <p:bgPr>
        <a:solidFill>
          <a:srgbClr val="8CD3F8"/>
        </a:solidFill>
        <a:effectLst/>
      </p:bgPr>
    </p:bg>
    <p:spTree>
      <p:nvGrpSpPr>
        <p:cNvPr id="1" name=""/>
        <p:cNvGrpSpPr/>
        <p:nvPr/>
      </p:nvGrpSpPr>
      <p:grpSpPr>
        <a:xfrm>
          <a:off x="0" y="0"/>
          <a:ext cx="0" cy="0"/>
          <a:chOff x="0" y="0"/>
          <a:chExt cx="0" cy="0"/>
        </a:xfrm>
      </p:grpSpPr>
      <p:pic>
        <p:nvPicPr>
          <p:cNvPr id="1034" name="Image" descr="Image"/>
          <p:cNvPicPr>
            <a:picLocks noChangeAspect="1"/>
          </p:cNvPicPr>
          <p:nvPr/>
        </p:nvPicPr>
        <p:blipFill>
          <a:blip r:embed="rId2" cstate="screen">
            <a:alphaModFix amt="26683"/>
            <a:extLst>
              <a:ext uri="{28A0092B-C50C-407E-A947-70E740481C1C}">
                <a14:useLocalDpi xmlns:a14="http://schemas.microsoft.com/office/drawing/2010/main"/>
              </a:ext>
            </a:extLst>
          </a:blip>
          <a:srcRect/>
          <a:stretch>
            <a:fillRect/>
          </a:stretch>
        </p:blipFill>
        <p:spPr>
          <a:xfrm rot="410085">
            <a:off x="4306370" y="1320797"/>
            <a:ext cx="9601011" cy="6321067"/>
          </a:xfrm>
          <a:custGeom>
            <a:avLst/>
            <a:gdLst/>
            <a:ahLst/>
            <a:cxnLst>
              <a:cxn ang="0">
                <a:pos x="wd2" y="hd2"/>
              </a:cxn>
              <a:cxn ang="5400000">
                <a:pos x="wd2" y="hd2"/>
              </a:cxn>
              <a:cxn ang="10800000">
                <a:pos x="wd2" y="hd2"/>
              </a:cxn>
              <a:cxn ang="16200000">
                <a:pos x="wd2" y="hd2"/>
              </a:cxn>
            </a:cxnLst>
            <a:rect l="0" t="0" r="r" b="b"/>
            <a:pathLst>
              <a:path w="21600" h="21600" extrusionOk="0">
                <a:moveTo>
                  <a:pt x="0" y="2270"/>
                </a:moveTo>
                <a:lnTo>
                  <a:pt x="0" y="13913"/>
                </a:lnTo>
                <a:lnTo>
                  <a:pt x="606" y="21600"/>
                </a:lnTo>
                <a:lnTo>
                  <a:pt x="4444" y="21600"/>
                </a:lnTo>
                <a:lnTo>
                  <a:pt x="21600" y="18476"/>
                </a:lnTo>
                <a:lnTo>
                  <a:pt x="20142" y="0"/>
                </a:lnTo>
                <a:lnTo>
                  <a:pt x="12466" y="0"/>
                </a:lnTo>
                <a:lnTo>
                  <a:pt x="0" y="2270"/>
                </a:lnTo>
                <a:close/>
              </a:path>
            </a:pathLst>
          </a:custGeom>
          <a:ln w="12700">
            <a:miter lim="400000"/>
          </a:ln>
        </p:spPr>
      </p:pic>
      <p:pic>
        <p:nvPicPr>
          <p:cNvPr id="1035" name="Image" descr="Image"/>
          <p:cNvPicPr>
            <a:picLocks noChangeAspect="1"/>
          </p:cNvPicPr>
          <p:nvPr/>
        </p:nvPicPr>
        <p:blipFill>
          <a:blip r:embed="rId3" cstate="screen">
            <a:alphaModFix amt="19000"/>
            <a:extLst>
              <a:ext uri="{28A0092B-C50C-407E-A947-70E740481C1C}">
                <a14:useLocalDpi xmlns:a14="http://schemas.microsoft.com/office/drawing/2010/main"/>
              </a:ext>
            </a:extLst>
          </a:blip>
          <a:srcRect/>
          <a:stretch>
            <a:fillRect/>
          </a:stretch>
        </p:blipFill>
        <p:spPr>
          <a:xfrm flipH="1">
            <a:off x="-990843" y="0"/>
            <a:ext cx="8349521" cy="2324479"/>
          </a:xfrm>
          <a:prstGeom prst="rect">
            <a:avLst/>
          </a:prstGeom>
          <a:ln w="12700">
            <a:miter lim="400000"/>
          </a:ln>
        </p:spPr>
      </p:pic>
      <p:pic>
        <p:nvPicPr>
          <p:cNvPr id="103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98600" y="593054"/>
            <a:ext cx="467367" cy="327217"/>
          </a:xfrm>
          <a:prstGeom prst="rect">
            <a:avLst/>
          </a:prstGeom>
          <a:ln w="12700">
            <a:miter lim="400000"/>
          </a:ln>
        </p:spPr>
      </p:pic>
      <p:sp>
        <p:nvSpPr>
          <p:cNvPr id="1037" name="Subtitle text"/>
          <p:cNvSpPr txBox="1">
            <a:spLocks noGrp="1"/>
          </p:cNvSpPr>
          <p:nvPr>
            <p:ph type="body" sz="quarter" idx="13"/>
          </p:nvPr>
        </p:nvSpPr>
        <p:spPr>
          <a:xfrm>
            <a:off x="571351" y="984250"/>
            <a:ext cx="10157354" cy="307777"/>
          </a:xfrm>
          <a:prstGeom prst="rect">
            <a:avLst/>
          </a:prstGeom>
        </p:spPr>
        <p:txBody>
          <a:bodyPr>
            <a:spAutoFit/>
          </a:bodyPr>
          <a:lstStyle>
            <a:lvl1pPr>
              <a:spcBef>
                <a:spcPts val="0"/>
              </a:spcBef>
              <a:buClrTx/>
              <a:buSzTx/>
              <a:buNone/>
              <a:defRPr b="0" spc="0">
                <a:solidFill>
                  <a:srgbClr val="003366"/>
                </a:solidFill>
              </a:defRPr>
            </a:lvl1pPr>
          </a:lstStyle>
          <a:p>
            <a:r>
              <a:t>Subtitle text</a:t>
            </a:r>
          </a:p>
        </p:txBody>
      </p:sp>
      <p:sp>
        <p:nvSpPr>
          <p:cNvPr id="1038" name="Title Text"/>
          <p:cNvSpPr>
            <a:spLocks noGrp="1"/>
          </p:cNvSpPr>
          <p:nvPr>
            <p:ph type="body" sz="quarter" idx="14"/>
          </p:nvPr>
        </p:nvSpPr>
        <p:spPr>
          <a:xfrm>
            <a:off x="571351" y="0"/>
            <a:ext cx="10157354" cy="984251"/>
          </a:xfrm>
          <a:prstGeom prst="rect">
            <a:avLst/>
          </a:prstGeom>
        </p:spPr>
        <p:txBody>
          <a:bodyPr anchor="b"/>
          <a:lstStyle>
            <a:lvl1pPr>
              <a:spcBef>
                <a:spcPts val="0"/>
              </a:spcBef>
              <a:buClrTx/>
              <a:buSzTx/>
              <a:buNone/>
              <a:defRPr sz="3399" spc="68">
                <a:solidFill>
                  <a:srgbClr val="003366"/>
                </a:solidFill>
                <a:latin typeface="+mn-lt"/>
                <a:ea typeface="+mn-ea"/>
                <a:cs typeface="+mn-cs"/>
                <a:sym typeface="ITC Avant Garde Gothic Pro"/>
              </a:defRPr>
            </a:lvl1pPr>
          </a:lstStyle>
          <a:p>
            <a:r>
              <a:t>Title Text</a:t>
            </a:r>
          </a:p>
        </p:txBody>
      </p:sp>
      <p:sp>
        <p:nvSpPr>
          <p:cNvPr id="1039" name="Slide Number"/>
          <p:cNvSpPr txBox="1">
            <a:spLocks noGrp="1"/>
          </p:cNvSpPr>
          <p:nvPr>
            <p:ph type="sldNum" sz="quarter" idx="2"/>
          </p:nvPr>
        </p:nvSpPr>
        <p:spPr>
          <a:xfrm>
            <a:off x="5969731" y="6540500"/>
            <a:ext cx="243015" cy="247650"/>
          </a:xfrm>
          <a:prstGeom prst="rect">
            <a:avLst/>
          </a:prstGeom>
        </p:spPr>
        <p:txBody>
          <a:bodyPr lIns="50800" tIns="50800" rIns="50800" bIns="50800"/>
          <a:lstStyle>
            <a:lvl1pPr defTabSz="412667">
              <a:defRPr>
                <a:latin typeface="Salesforce Sans Light"/>
                <a:ea typeface="Salesforce Sans Light"/>
                <a:cs typeface="Salesforce Sans Light"/>
                <a:sym typeface="Salesforce Sans Light"/>
              </a:defRPr>
            </a:lvl1pPr>
          </a:lstStyle>
          <a:p>
            <a:fld id="{86CB4B4D-7CA3-9044-876B-883B54F8677D}" type="slidenum">
              <a:t>‹#›</a:t>
            </a:fld>
            <a:endParaRPr/>
          </a:p>
        </p:txBody>
      </p:sp>
    </p:spTree>
    <p:extLst>
      <p:ext uri="{BB962C8B-B14F-4D97-AF65-F5344CB8AC3E}">
        <p14:creationId xmlns:p14="http://schemas.microsoft.com/office/powerpoint/2010/main" val="194455697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Hill Staging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267FDA-17DF-2A4B-A47D-6C3DE1A0DC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 y="1790"/>
            <a:ext cx="12188817" cy="685621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872444" y="644426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bg1"/>
                </a:solidFill>
                <a:latin typeface="+mn-lt"/>
                <a:ea typeface="+mn-ea"/>
                <a:cs typeface="+mn-cs"/>
              </a:defRPr>
            </a:lvl1pPr>
          </a:lstStyle>
          <a:p>
            <a:endParaRPr lang="en-US"/>
          </a:p>
        </p:txBody>
      </p:sp>
    </p:spTree>
    <p:extLst>
      <p:ext uri="{BB962C8B-B14F-4D97-AF65-F5344CB8AC3E}">
        <p14:creationId xmlns:p14="http://schemas.microsoft.com/office/powerpoint/2010/main" val="619945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 Column">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A48B38-6D32-944A-B99C-16008BE19946}"/>
              </a:ext>
            </a:extLst>
          </p:cNvPr>
          <p:cNvPicPr>
            <a:picLocks noChangeAspect="1"/>
          </p:cNvPicPr>
          <p:nvPr userDrawn="1"/>
        </p:nvPicPr>
        <p:blipFill>
          <a:blip r:embed="rId2"/>
          <a:stretch>
            <a:fillRect/>
          </a:stretch>
        </p:blipFill>
        <p:spPr>
          <a:xfrm>
            <a:off x="0" y="893"/>
            <a:ext cx="12188824" cy="6856213"/>
          </a:xfrm>
          <a:prstGeom prst="rect">
            <a:avLst/>
          </a:prstGeom>
        </p:spPr>
      </p:pic>
      <p:sp>
        <p:nvSpPr>
          <p:cNvPr id="8" name="Title Placeholder 1"/>
          <p:cNvSpPr>
            <a:spLocks noGrp="1"/>
          </p:cNvSpPr>
          <p:nvPr>
            <p:ph type="title"/>
          </p:nvPr>
        </p:nvSpPr>
        <p:spPr>
          <a:xfrm>
            <a:off x="571500" y="63504"/>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3"/>
            <a:ext cx="3429000" cy="4224337"/>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3" name="Footer Placeholder 3">
            <a:extLst>
              <a:ext uri="{FF2B5EF4-FFF2-40B4-BE49-F238E27FC236}">
                <a16:creationId xmlns:a16="http://schemas.microsoft.com/office/drawing/2014/main" id="{D7EACA35-6A33-AC45-88B8-CAC8F9D0BC67}"/>
              </a:ext>
            </a:extLst>
          </p:cNvPr>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ve Trees Vignette - Left">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AB6993-2BB0-B04B-9B72-EA70EF3E28D6}"/>
              </a:ext>
            </a:extLst>
          </p:cNvPr>
          <p:cNvPicPr>
            <a:picLocks noChangeAspect="1"/>
          </p:cNvPicPr>
          <p:nvPr userDrawn="1"/>
        </p:nvPicPr>
        <p:blipFill>
          <a:blip r:embed="rId2"/>
          <a:stretch>
            <a:fillRect/>
          </a:stretch>
        </p:blipFill>
        <p:spPr>
          <a:xfrm>
            <a:off x="1" y="1788"/>
            <a:ext cx="12188821" cy="6856212"/>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219374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Tree>
    <p:extLst>
      <p:ext uri="{BB962C8B-B14F-4D97-AF65-F5344CB8AC3E}">
        <p14:creationId xmlns:p14="http://schemas.microsoft.com/office/powerpoint/2010/main" val="35239317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ve Trees Vignette - Right">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EB916-68F8-D343-A701-E8C7ADC705B7}"/>
              </a:ext>
            </a:extLst>
          </p:cNvPr>
          <p:cNvPicPr>
            <a:picLocks noChangeAspect="1"/>
          </p:cNvPicPr>
          <p:nvPr userDrawn="1"/>
        </p:nvPicPr>
        <p:blipFill rotWithShape="1">
          <a:blip r:embed="rId2"/>
          <a:srcRect t="12399" r="12422"/>
          <a:stretch/>
        </p:blipFill>
        <p:spPr>
          <a:xfrm flipH="1">
            <a:off x="0" y="0"/>
            <a:ext cx="12188822" cy="685800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Tree>
    <p:extLst>
      <p:ext uri="{BB962C8B-B14F-4D97-AF65-F5344CB8AC3E}">
        <p14:creationId xmlns:p14="http://schemas.microsoft.com/office/powerpoint/2010/main" val="37649256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erns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80835E-7B5B-2145-82CE-8844E21AA1C9}"/>
              </a:ext>
            </a:extLst>
          </p:cNvPr>
          <p:cNvPicPr>
            <a:picLocks noChangeAspect="1"/>
          </p:cNvPicPr>
          <p:nvPr userDrawn="1"/>
        </p:nvPicPr>
        <p:blipFill rotWithShape="1">
          <a:blip r:embed="rId2"/>
          <a:srcRect l="11018" t="10994"/>
          <a:stretch/>
        </p:blipFill>
        <p:spPr>
          <a:xfrm>
            <a:off x="0" y="0"/>
            <a:ext cx="12188826" cy="685800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4224528"/>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okout Vignett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576EEA-8F51-DA4D-B55B-FE551B3E64F8}"/>
              </a:ext>
            </a:extLst>
          </p:cNvPr>
          <p:cNvPicPr>
            <a:picLocks noChangeAspect="1"/>
          </p:cNvPicPr>
          <p:nvPr userDrawn="1"/>
        </p:nvPicPr>
        <p:blipFill>
          <a:blip r:embed="rId2"/>
          <a:stretch>
            <a:fillRect/>
          </a:stretch>
        </p:blipFill>
        <p:spPr>
          <a:xfrm>
            <a:off x="0" y="1785"/>
            <a:ext cx="12188825" cy="6856215"/>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5069951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terfall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7A7372-4763-B148-8A8D-C29743869ECF}"/>
              </a:ext>
            </a:extLst>
          </p:cNvPr>
          <p:cNvPicPr>
            <a:picLocks noChangeAspect="1"/>
          </p:cNvPicPr>
          <p:nvPr userDrawn="1"/>
        </p:nvPicPr>
        <p:blipFill>
          <a:blip r:embed="rId2"/>
          <a:stretch>
            <a:fillRect/>
          </a:stretch>
        </p:blipFill>
        <p:spPr>
          <a:xfrm>
            <a:off x="4" y="1789"/>
            <a:ext cx="12188821"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2012391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4F4F4"/>
        </a:solidFill>
        <a:effectLst/>
      </p:bgPr>
    </p:bg>
    <p:spTree>
      <p:nvGrpSpPr>
        <p:cNvPr id="1" name=""/>
        <p:cNvGrpSpPr/>
        <p:nvPr/>
      </p:nvGrpSpPr>
      <p:grpSpPr>
        <a:xfrm>
          <a:off x="0" y="0"/>
          <a:ext cx="0" cy="0"/>
          <a:chOff x="0" y="0"/>
          <a:chExt cx="0" cy="0"/>
        </a:xfrm>
      </p:grpSpPr>
      <p:sp>
        <p:nvSpPr>
          <p:cNvPr id="1026" name="Text Placeholder 6"/>
          <p:cNvSpPr>
            <a:spLocks noGrp="1"/>
          </p:cNvSpPr>
          <p:nvPr>
            <p:ph type="body" idx="1"/>
          </p:nvPr>
        </p:nvSpPr>
        <p:spPr bwMode="auto">
          <a:xfrm>
            <a:off x="571504" y="1762125"/>
            <a:ext cx="11045825" cy="4314825"/>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4" y="63500"/>
            <a:ext cx="11045825"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
        <p:nvSpPr>
          <p:cNvPr id="6" name="TextBox 5"/>
          <p:cNvSpPr txBox="1"/>
          <p:nvPr userDrawn="1"/>
        </p:nvSpPr>
        <p:spPr>
          <a:xfrm>
            <a:off x="13801726" y="6672263"/>
            <a:ext cx="184731" cy="400110"/>
          </a:xfrm>
          <a:prstGeom prst="rect">
            <a:avLst/>
          </a:prstGeom>
          <a:noFill/>
        </p:spPr>
        <p:txBody>
          <a:bodyPr wrap="none" rtlCol="0">
            <a:spAutoFit/>
          </a:bodyPr>
          <a:lstStyle/>
          <a:p>
            <a:pPr>
              <a:spcBef>
                <a:spcPts val="300"/>
              </a:spcBef>
              <a:spcAft>
                <a:spcPts val="600"/>
              </a:spcAft>
            </a:pPr>
            <a:endParaRPr lang="en-US" sz="200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88" r:id="rId1"/>
    <p:sldLayoutId id="2147484408" r:id="rId2"/>
    <p:sldLayoutId id="2147484410" r:id="rId3"/>
    <p:sldLayoutId id="2147484411" r:id="rId4"/>
    <p:sldLayoutId id="2147484413" r:id="rId5"/>
    <p:sldLayoutId id="2147484487" r:id="rId6"/>
    <p:sldLayoutId id="2147484416" r:id="rId7"/>
    <p:sldLayoutId id="2147484465" r:id="rId8"/>
    <p:sldLayoutId id="2147484466" r:id="rId9"/>
    <p:sldLayoutId id="2147484468" r:id="rId10"/>
    <p:sldLayoutId id="2147484471" r:id="rId11"/>
    <p:sldLayoutId id="2147484474" r:id="rId12"/>
    <p:sldLayoutId id="2147484475" r:id="rId13"/>
    <p:sldLayoutId id="2147484425" r:id="rId14"/>
    <p:sldLayoutId id="2147484482" r:id="rId15"/>
    <p:sldLayoutId id="2147484483" r:id="rId16"/>
    <p:sldLayoutId id="2147484438" r:id="rId17"/>
    <p:sldLayoutId id="2147484477" r:id="rId18"/>
    <p:sldLayoutId id="2147484419" r:id="rId19"/>
    <p:sldLayoutId id="2147484439" r:id="rId20"/>
    <p:sldLayoutId id="2147484421" r:id="rId21"/>
    <p:sldLayoutId id="2147484424" r:id="rId22"/>
    <p:sldLayoutId id="2147484457" r:id="rId23"/>
    <p:sldLayoutId id="2147484431" r:id="rId24"/>
    <p:sldLayoutId id="2147484486" r:id="rId25"/>
    <p:sldLayoutId id="2147484426" r:id="rId26"/>
    <p:sldLayoutId id="2147484432" r:id="rId27"/>
    <p:sldLayoutId id="2147484433" r:id="rId28"/>
    <p:sldLayoutId id="2147484489" r:id="rId29"/>
    <p:sldLayoutId id="2147484490" r:id="rId30"/>
    <p:sldLayoutId id="2147484491" r:id="rId31"/>
    <p:sldLayoutId id="2147484492" r:id="rId32"/>
  </p:sldLayoutIdLst>
  <p:transition>
    <p:fade/>
  </p:transition>
  <p:hf sldNum="0" hdr="0" dt="0"/>
  <p:txStyles>
    <p:titleStyle>
      <a:lvl1pPr algn="l" rtl="0" eaLnBrk="1" fontAlgn="base" hangingPunct="1">
        <a:lnSpc>
          <a:spcPct val="95000"/>
        </a:lnSpc>
        <a:spcBef>
          <a:spcPct val="0"/>
        </a:spcBef>
        <a:spcAft>
          <a:spcPct val="0"/>
        </a:spcAft>
        <a:defRPr lang="en-US" sz="3000" b="1"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sz="1800" b="0"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userDrawn="1">
          <p15:clr>
            <a:srgbClr val="F26B43"/>
          </p15:clr>
        </p15:guide>
        <p15:guide id="2" pos="364" userDrawn="1">
          <p15:clr>
            <a:srgbClr val="F26B43"/>
          </p15:clr>
        </p15:guide>
        <p15:guide id="3" orient="horz" pos="3909" userDrawn="1">
          <p15:clr>
            <a:srgbClr val="F26B43"/>
          </p15:clr>
        </p15:guide>
        <p15:guide id="4" pos="7319" userDrawn="1">
          <p15:clr>
            <a:srgbClr val="F26B43"/>
          </p15:clr>
        </p15:guide>
        <p15:guide id="5" orient="horz" pos="931" userDrawn="1">
          <p15:clr>
            <a:srgbClr val="F26B43"/>
          </p15:clr>
        </p15:guide>
        <p15:guide id="6" orient="horz" pos="4080" userDrawn="1">
          <p15:clr>
            <a:srgbClr val="F26B43"/>
          </p15:clr>
        </p15:guide>
        <p15:guide id="7" orient="horz" pos="39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37.emf"/><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xml"/><Relationship Id="rId7" Type="http://schemas.openxmlformats.org/officeDocument/2006/relationships/image" Target="../media/image43.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9.xml"/><Relationship Id="rId7" Type="http://schemas.openxmlformats.org/officeDocument/2006/relationships/image" Target="../media/image43.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openxmlformats.org/officeDocument/2006/relationships/notesSlide" Target="../notesSlides/notesSlide13.xml"/><Relationship Id="rId4"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ofuka/DF2019ProjectManagement"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hyperlink" Target=":%20https:/yourprojectmanager.com.au/roles-prince2-projects/" TargetMode="External"/><Relationship Id="rId3" Type="http://schemas.openxmlformats.org/officeDocument/2006/relationships/hyperlink" Target="https://bit.ly/33wH2GZ" TargetMode="External"/><Relationship Id="rId7" Type="http://schemas.openxmlformats.org/officeDocument/2006/relationships/hyperlink" Target="https://en.wikipedia.org/wiki/PRINCE2"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hyperlink" Target="https://www.allbusiness.com/structure-your-day-to-be-more-productive-100563-1.html" TargetMode="External"/><Relationship Id="rId5" Type="http://schemas.openxmlformats.org/officeDocument/2006/relationships/hyperlink" Target="https://www.forbes.com/sites/douglasmerrill/2012/08/17/why-multitasking-doesnt-work/#2e9c08066ada" TargetMode="External"/><Relationship Id="rId10" Type="http://schemas.openxmlformats.org/officeDocument/2006/relationships/hyperlink" Target="https://www.blinkist.com/magazine/posts/read-seven-habits-highly-effective-people-3-minutes" TargetMode="External"/><Relationship Id="rId4" Type="http://schemas.openxmlformats.org/officeDocument/2006/relationships/hyperlink" Target="https://www.nngroup.com/articles/user-interviews/" TargetMode="External"/><Relationship Id="rId9" Type="http://schemas.openxmlformats.org/officeDocument/2006/relationships/hyperlink" Target="https://www.perforce.com/blog/alm/what-application-lifecycle-manageme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tiff"/></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34.pn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8.jpeg"/><Relationship Id="rId4" Type="http://schemas.openxmlformats.org/officeDocument/2006/relationships/image" Target="../media/image57.emf"/></Relationships>
</file>

<file path=ppt/slides/_rels/slide2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hyperlink" Target="https://bit.ly/33wH2GZ" TargetMode="External"/><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3.xml"/><Relationship Id="rId7" Type="http://schemas.openxmlformats.org/officeDocument/2006/relationships/image" Target="../media/image43.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7.xml"/><Relationship Id="rId4"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5.xml"/><Relationship Id="rId7" Type="http://schemas.openxmlformats.org/officeDocument/2006/relationships/image" Target="../media/image43.e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notesSlide" Target="../notesSlides/notesSlide8.xml"/><Relationship Id="rId4"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nvPr>
        </p:nvGraphicFramePr>
        <p:xfrm>
          <a:off x="1524001" y="1589"/>
          <a:ext cx="1587" cy="1587"/>
        </p:xfrm>
        <a:graphic>
          <a:graphicData uri="http://schemas.openxmlformats.org/presentationml/2006/ole">
            <mc:AlternateContent xmlns:mc="http://schemas.openxmlformats.org/markup-compatibility/2006">
              <mc:Choice xmlns:v="urn:schemas-microsoft-com:vml" Requires="v">
                <p:oleObj spid="_x0000_s1026" name="think-cell Folie" r:id="rId6" imgW="270" imgH="270" progId="TCLayout.ActiveDocument.1">
                  <p:embed/>
                </p:oleObj>
              </mc:Choice>
              <mc:Fallback>
                <p:oleObj name="think-cell Folie" r:id="rId6" imgW="270" imgH="270" progId="TCLayout.ActiveDocument.1">
                  <p:embed/>
                  <p:pic>
                    <p:nvPicPr>
                      <p:cNvPr id="2" name="Object 1" hidden="1"/>
                      <p:cNvPicPr/>
                      <p:nvPr/>
                    </p:nvPicPr>
                    <p:blipFill>
                      <a:blip r:embed="rId7"/>
                      <a:stretch>
                        <a:fillRect/>
                      </a:stretch>
                    </p:blipFill>
                    <p:spPr>
                      <a:xfrm>
                        <a:off x="1524001" y="1589"/>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83C30C8-3C7E-4F01-B372-574EB6D37A52}"/>
              </a:ext>
            </a:extLst>
          </p:cNvPr>
          <p:cNvSpPr>
            <a:spLocks noGrp="1"/>
          </p:cNvSpPr>
          <p:nvPr>
            <p:ph type="ctrTitle"/>
          </p:nvPr>
        </p:nvSpPr>
        <p:spPr>
          <a:xfrm>
            <a:off x="567278" y="2011680"/>
            <a:ext cx="5707792" cy="1338753"/>
          </a:xfrm>
        </p:spPr>
        <p:txBody>
          <a:bodyPr/>
          <a:lstStyle/>
          <a:p>
            <a:pPr algn="ctr"/>
            <a:r>
              <a:rPr lang="de-DE" dirty="0"/>
              <a:t>Mastering Project Management </a:t>
            </a:r>
            <a:r>
              <a:rPr lang="en-US" dirty="0"/>
              <a:t>for</a:t>
            </a:r>
            <a:r>
              <a:rPr lang="de-DE" dirty="0"/>
              <a:t> Admins</a:t>
            </a:r>
          </a:p>
        </p:txBody>
      </p:sp>
      <p:sp>
        <p:nvSpPr>
          <p:cNvPr id="7" name="Subtitle 6">
            <a:extLst>
              <a:ext uri="{FF2B5EF4-FFF2-40B4-BE49-F238E27FC236}">
                <a16:creationId xmlns:a16="http://schemas.microsoft.com/office/drawing/2014/main" id="{A6989D80-C853-4122-9EBC-84173E1552BD}"/>
              </a:ext>
            </a:extLst>
          </p:cNvPr>
          <p:cNvSpPr>
            <a:spLocks noGrp="1"/>
          </p:cNvSpPr>
          <p:nvPr>
            <p:ph type="subTitle" idx="1"/>
          </p:nvPr>
        </p:nvSpPr>
        <p:spPr>
          <a:xfrm>
            <a:off x="578056" y="3397029"/>
            <a:ext cx="5707791" cy="476932"/>
          </a:xfrm>
        </p:spPr>
        <p:txBody>
          <a:bodyPr/>
          <a:lstStyle/>
          <a:p>
            <a:pPr algn="ctr"/>
            <a:r>
              <a:rPr lang="en-US"/>
              <a:t>In time &amp; scope - No sweat - No tears</a:t>
            </a:r>
            <a:endParaRPr lang="de-DE"/>
          </a:p>
        </p:txBody>
      </p:sp>
      <p:sp>
        <p:nvSpPr>
          <p:cNvPr id="4" name="Text Placeholder 3">
            <a:extLst>
              <a:ext uri="{FF2B5EF4-FFF2-40B4-BE49-F238E27FC236}">
                <a16:creationId xmlns:a16="http://schemas.microsoft.com/office/drawing/2014/main" id="{F21BB1D9-CBB6-4AA8-9A19-08F4C5723469}"/>
              </a:ext>
            </a:extLst>
          </p:cNvPr>
          <p:cNvSpPr>
            <a:spLocks noGrp="1"/>
          </p:cNvSpPr>
          <p:nvPr>
            <p:ph type="body" sz="quarter" idx="16"/>
          </p:nvPr>
        </p:nvSpPr>
        <p:spPr>
          <a:xfrm>
            <a:off x="578056" y="5011034"/>
            <a:ext cx="5697014" cy="285093"/>
          </a:xfrm>
        </p:spPr>
        <p:txBody>
          <a:bodyPr/>
          <a:lstStyle/>
          <a:p>
            <a:r>
              <a:rPr lang="en-US"/>
              <a:t>November 21, 2019</a:t>
            </a:r>
          </a:p>
        </p:txBody>
      </p:sp>
      <p:sp>
        <p:nvSpPr>
          <p:cNvPr id="6" name="Text Placeholder 5">
            <a:extLst>
              <a:ext uri="{FF2B5EF4-FFF2-40B4-BE49-F238E27FC236}">
                <a16:creationId xmlns:a16="http://schemas.microsoft.com/office/drawing/2014/main" id="{4B0C5496-FEA4-441E-9C8E-D1BFA10735AB}"/>
              </a:ext>
            </a:extLst>
          </p:cNvPr>
          <p:cNvSpPr>
            <a:spLocks noGrp="1"/>
          </p:cNvSpPr>
          <p:nvPr>
            <p:ph type="body" sz="quarter" idx="17"/>
          </p:nvPr>
        </p:nvSpPr>
        <p:spPr/>
        <p:txBody>
          <a:bodyPr/>
          <a:lstStyle/>
          <a:p>
            <a:r>
              <a:rPr lang="de-DE"/>
              <a:t>Johann Furmann</a:t>
            </a:r>
          </a:p>
        </p:txBody>
      </p:sp>
    </p:spTree>
    <p:extLst>
      <p:ext uri="{BB962C8B-B14F-4D97-AF65-F5344CB8AC3E}">
        <p14:creationId xmlns:p14="http://schemas.microsoft.com/office/powerpoint/2010/main" val="2266796210"/>
      </p:ext>
    </p:extLst>
  </p:cSld>
  <p:clrMapOvr>
    <a:overrideClrMapping bg1="lt1" tx1="dk1" bg2="lt2" tx2="dk2" accent1="accent1" accent2="accent2" accent3="accent3" accent4="accent4" accent5="accent5" accent6="accent6" hlink="hlink" folHlink="folHlink"/>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F65A8E1A-70F7-FE4D-8D99-9940AA4A11BA}"/>
              </a:ext>
            </a:extLst>
          </p:cNvPr>
          <p:cNvSpPr>
            <a:spLocks noGrp="1"/>
          </p:cNvSpPr>
          <p:nvPr>
            <p:ph sz="quarter" idx="11"/>
          </p:nvPr>
        </p:nvSpPr>
        <p:spPr/>
        <p:txBody>
          <a:bodyPr/>
          <a:lstStyle/>
          <a:p>
            <a:pPr marL="342900" indent="-342900">
              <a:buFont typeface="Arial" panose="020B0604020202020204" pitchFamily="34" charset="0"/>
              <a:buChar char="•"/>
            </a:pPr>
            <a:r>
              <a:rPr lang="en-US" sz="2100"/>
              <a:t>Don‘t multi task</a:t>
            </a:r>
          </a:p>
          <a:p>
            <a:pPr marL="342900" indent="-342900">
              <a:buFont typeface="Arial" panose="020B0604020202020204" pitchFamily="34" charset="0"/>
              <a:buChar char="•"/>
            </a:pPr>
            <a:r>
              <a:rPr lang="en-US" sz="2100"/>
              <a:t>Only start what you can finish</a:t>
            </a:r>
          </a:p>
          <a:p>
            <a:pPr marL="342900" indent="-342900">
              <a:buFont typeface="Arial" panose="020B0604020202020204" pitchFamily="34" charset="0"/>
              <a:buChar char="•"/>
            </a:pPr>
            <a:r>
              <a:rPr lang="en-US" sz="2100"/>
              <a:t>Start, finish, repeat</a:t>
            </a:r>
          </a:p>
        </p:txBody>
      </p:sp>
      <p:sp>
        <p:nvSpPr>
          <p:cNvPr id="3" name="Text Placeholder 2"/>
          <p:cNvSpPr>
            <a:spLocks noGrp="1"/>
          </p:cNvSpPr>
          <p:nvPr>
            <p:ph type="body" sz="quarter" idx="16"/>
          </p:nvPr>
        </p:nvSpPr>
        <p:spPr>
          <a:xfrm>
            <a:off x="571500" y="1097179"/>
            <a:ext cx="11046984" cy="338554"/>
          </a:xfrm>
        </p:spPr>
        <p:txBody>
          <a:bodyPr/>
          <a:lstStyle/>
          <a:p>
            <a:r>
              <a:rPr lang="en-US"/>
              <a:t>Salesforce is modular</a:t>
            </a:r>
          </a:p>
        </p:txBody>
      </p:sp>
      <p:sp>
        <p:nvSpPr>
          <p:cNvPr id="2" name="Title 1"/>
          <p:cNvSpPr>
            <a:spLocks noGrp="1"/>
          </p:cNvSpPr>
          <p:nvPr>
            <p:ph type="title"/>
          </p:nvPr>
        </p:nvSpPr>
        <p:spPr/>
        <p:txBody>
          <a:bodyPr/>
          <a:lstStyle/>
          <a:p>
            <a:r>
              <a:rPr lang="en-US"/>
              <a:t>Do one thing at a time – and nothing else</a:t>
            </a:r>
          </a:p>
        </p:txBody>
      </p:sp>
      <p:pic>
        <p:nvPicPr>
          <p:cNvPr id="19" name="Picture 18">
            <a:extLst>
              <a:ext uri="{FF2B5EF4-FFF2-40B4-BE49-F238E27FC236}">
                <a16:creationId xmlns:a16="http://schemas.microsoft.com/office/drawing/2014/main" id="{9A6D43A2-A184-B948-B2AD-8454B657B279}"/>
              </a:ext>
            </a:extLst>
          </p:cNvPr>
          <p:cNvPicPr>
            <a:picLocks noChangeAspect="1"/>
          </p:cNvPicPr>
          <p:nvPr/>
        </p:nvPicPr>
        <p:blipFill>
          <a:blip r:embed="rId3"/>
          <a:stretch>
            <a:fillRect/>
          </a:stretch>
        </p:blipFill>
        <p:spPr>
          <a:xfrm>
            <a:off x="157424" y="4508170"/>
            <a:ext cx="1567204" cy="2236900"/>
          </a:xfrm>
          <a:prstGeom prst="rect">
            <a:avLst/>
          </a:prstGeom>
        </p:spPr>
      </p:pic>
      <p:grpSp>
        <p:nvGrpSpPr>
          <p:cNvPr id="18" name="Group 17">
            <a:extLst>
              <a:ext uri="{FF2B5EF4-FFF2-40B4-BE49-F238E27FC236}">
                <a16:creationId xmlns:a16="http://schemas.microsoft.com/office/drawing/2014/main" id="{1369B891-B3C0-420E-A9A0-1369058A4740}"/>
              </a:ext>
            </a:extLst>
          </p:cNvPr>
          <p:cNvGrpSpPr/>
          <p:nvPr/>
        </p:nvGrpSpPr>
        <p:grpSpPr>
          <a:xfrm>
            <a:off x="7431306" y="1764285"/>
            <a:ext cx="4064000" cy="4152900"/>
            <a:chOff x="7553329" y="1545699"/>
            <a:chExt cx="4064000" cy="4152900"/>
          </a:xfrm>
        </p:grpSpPr>
        <p:pic>
          <p:nvPicPr>
            <p:cNvPr id="20" name="Picture 19">
              <a:extLst>
                <a:ext uri="{FF2B5EF4-FFF2-40B4-BE49-F238E27FC236}">
                  <a16:creationId xmlns:a16="http://schemas.microsoft.com/office/drawing/2014/main" id="{94E63FBF-B253-4083-A024-E1CAF83B7AD1}"/>
                </a:ext>
              </a:extLst>
            </p:cNvPr>
            <p:cNvPicPr>
              <a:picLocks noChangeAspect="1"/>
            </p:cNvPicPr>
            <p:nvPr/>
          </p:nvPicPr>
          <p:blipFill>
            <a:blip r:embed="rId4"/>
            <a:stretch>
              <a:fillRect/>
            </a:stretch>
          </p:blipFill>
          <p:spPr>
            <a:xfrm>
              <a:off x="7553329" y="1545699"/>
              <a:ext cx="4064000" cy="4152900"/>
            </a:xfrm>
            <a:prstGeom prst="rect">
              <a:avLst/>
            </a:prstGeom>
          </p:spPr>
        </p:pic>
        <p:sp>
          <p:nvSpPr>
            <p:cNvPr id="21" name="Shape 11426">
              <a:extLst>
                <a:ext uri="{FF2B5EF4-FFF2-40B4-BE49-F238E27FC236}">
                  <a16:creationId xmlns:a16="http://schemas.microsoft.com/office/drawing/2014/main" id="{8C496359-9B76-422A-B621-BCB5F306390B}"/>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Only a finished task creates value.</a:t>
              </a:r>
            </a:p>
          </p:txBody>
        </p:sp>
      </p:grpSp>
    </p:spTree>
    <p:extLst>
      <p:ext uri="{BB962C8B-B14F-4D97-AF65-F5344CB8AC3E}">
        <p14:creationId xmlns:p14="http://schemas.microsoft.com/office/powerpoint/2010/main" val="17627900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742571-BC34-4531-B23A-D4657EC1C4AA}"/>
              </a:ext>
            </a:extLst>
          </p:cNvPr>
          <p:cNvSpPr>
            <a:spLocks noGrp="1"/>
          </p:cNvSpPr>
          <p:nvPr>
            <p:ph type="title"/>
          </p:nvPr>
        </p:nvSpPr>
        <p:spPr/>
        <p:txBody>
          <a:bodyPr/>
          <a:lstStyle/>
          <a:p>
            <a:r>
              <a:rPr lang="en-US" dirty="0"/>
              <a:t>Do one thing at a time – and nothing else</a:t>
            </a:r>
          </a:p>
        </p:txBody>
      </p:sp>
      <p:sp>
        <p:nvSpPr>
          <p:cNvPr id="7" name="Content Placeholder 6">
            <a:extLst>
              <a:ext uri="{FF2B5EF4-FFF2-40B4-BE49-F238E27FC236}">
                <a16:creationId xmlns:a16="http://schemas.microsoft.com/office/drawing/2014/main" id="{0038C49B-1259-4C74-A2DA-F30D49A79149}"/>
              </a:ext>
            </a:extLst>
          </p:cNvPr>
          <p:cNvSpPr>
            <a:spLocks noGrp="1"/>
          </p:cNvSpPr>
          <p:nvPr>
            <p:ph sz="quarter" idx="11"/>
          </p:nvPr>
        </p:nvSpPr>
        <p:spPr/>
        <p:txBody>
          <a:bodyPr/>
          <a:lstStyle/>
          <a:p>
            <a:r>
              <a:rPr lang="en-US" sz="2100" dirty="0"/>
              <a:t>Task: Optimize 100+ Page-Layouts</a:t>
            </a:r>
          </a:p>
          <a:p>
            <a:pPr marL="457200" indent="-457200">
              <a:buFont typeface="+mj-lt"/>
              <a:buAutoNum type="arabicPeriod"/>
            </a:pPr>
            <a:r>
              <a:rPr lang="en-US" sz="2100" dirty="0"/>
              <a:t>Prioritize: How often is it used?</a:t>
            </a:r>
          </a:p>
          <a:p>
            <a:pPr marL="457200" indent="-457200">
              <a:buFont typeface="+mj-lt"/>
              <a:buAutoNum type="arabicPeriod"/>
            </a:pPr>
            <a:r>
              <a:rPr lang="en-US" sz="2100" dirty="0"/>
              <a:t>Clean first layout with the help of 2 End-Users </a:t>
            </a:r>
          </a:p>
          <a:p>
            <a:pPr marL="457200" indent="-457200">
              <a:buFont typeface="+mj-lt"/>
              <a:buAutoNum type="arabicPeriod"/>
            </a:pPr>
            <a:r>
              <a:rPr lang="en-US" sz="2100" dirty="0"/>
              <a:t>Release cleaned layout, get feedback, finalize clean-up</a:t>
            </a:r>
          </a:p>
          <a:p>
            <a:pPr marL="457200" indent="-457200">
              <a:buFont typeface="+mj-lt"/>
              <a:buAutoNum type="arabicPeriod"/>
            </a:pPr>
            <a:r>
              <a:rPr lang="en-US" sz="2100" dirty="0"/>
              <a:t>Start with next layout</a:t>
            </a:r>
          </a:p>
          <a:p>
            <a:endParaRPr lang="en-US" sz="2100" dirty="0"/>
          </a:p>
          <a:p>
            <a:endParaRPr lang="en-US" sz="2100" dirty="0"/>
          </a:p>
        </p:txBody>
      </p:sp>
      <p:sp>
        <p:nvSpPr>
          <p:cNvPr id="8" name="Text Placeholder 7">
            <a:extLst>
              <a:ext uri="{FF2B5EF4-FFF2-40B4-BE49-F238E27FC236}">
                <a16:creationId xmlns:a16="http://schemas.microsoft.com/office/drawing/2014/main" id="{DD16F9B5-9482-4824-8CF2-A7D934515F06}"/>
              </a:ext>
            </a:extLst>
          </p:cNvPr>
          <p:cNvSpPr>
            <a:spLocks noGrp="1"/>
          </p:cNvSpPr>
          <p:nvPr>
            <p:ph type="body" sz="quarter" idx="16"/>
          </p:nvPr>
        </p:nvSpPr>
        <p:spPr/>
        <p:txBody>
          <a:bodyPr/>
          <a:lstStyle/>
          <a:p>
            <a:r>
              <a:rPr lang="en-US" dirty="0"/>
              <a:t>Example</a:t>
            </a:r>
          </a:p>
        </p:txBody>
      </p:sp>
      <p:sp>
        <p:nvSpPr>
          <p:cNvPr id="4" name="Footer Placeholder 3">
            <a:extLst>
              <a:ext uri="{FF2B5EF4-FFF2-40B4-BE49-F238E27FC236}">
                <a16:creationId xmlns:a16="http://schemas.microsoft.com/office/drawing/2014/main" id="{383ABAB1-0EFC-43E9-AE48-BED9D7E1F7D5}"/>
              </a:ext>
            </a:extLst>
          </p:cNvPr>
          <p:cNvSpPr>
            <a:spLocks noGrp="1"/>
          </p:cNvSpPr>
          <p:nvPr>
            <p:ph type="ftr" sz="quarter" idx="3"/>
          </p:nvPr>
        </p:nvSpPr>
        <p:spPr/>
        <p:txBody>
          <a:bodyPr/>
          <a:lstStyle/>
          <a:p>
            <a:endParaRPr lang="en-US" dirty="0"/>
          </a:p>
        </p:txBody>
      </p:sp>
      <p:grpSp>
        <p:nvGrpSpPr>
          <p:cNvPr id="9" name="Group 8">
            <a:extLst>
              <a:ext uri="{FF2B5EF4-FFF2-40B4-BE49-F238E27FC236}">
                <a16:creationId xmlns:a16="http://schemas.microsoft.com/office/drawing/2014/main" id="{CF416C1B-842A-48EC-8A51-A4F0139F4C7C}"/>
              </a:ext>
            </a:extLst>
          </p:cNvPr>
          <p:cNvGrpSpPr/>
          <p:nvPr/>
        </p:nvGrpSpPr>
        <p:grpSpPr>
          <a:xfrm>
            <a:off x="7931735" y="1589087"/>
            <a:ext cx="3522708" cy="2947744"/>
            <a:chOff x="6079489" y="2503487"/>
            <a:chExt cx="3522708" cy="2947744"/>
          </a:xfrm>
        </p:grpSpPr>
        <p:sp>
          <p:nvSpPr>
            <p:cNvPr id="12" name="Rectangle 11">
              <a:extLst>
                <a:ext uri="{FF2B5EF4-FFF2-40B4-BE49-F238E27FC236}">
                  <a16:creationId xmlns:a16="http://schemas.microsoft.com/office/drawing/2014/main" id="{E97844B6-D112-42B5-8FFB-80B7952388EA}"/>
                </a:ext>
              </a:extLst>
            </p:cNvPr>
            <p:cNvSpPr/>
            <p:nvPr/>
          </p:nvSpPr>
          <p:spPr>
            <a:xfrm>
              <a:off x="6079489" y="2503487"/>
              <a:ext cx="3522708" cy="2947744"/>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dirty="0">
                <a:solidFill>
                  <a:schemeClr val="tx1"/>
                </a:solidFill>
              </a:endParaRPr>
            </a:p>
          </p:txBody>
        </p:sp>
        <p:pic>
          <p:nvPicPr>
            <p:cNvPr id="10" name="Picture 2" descr="A woman multi-tasks ">
              <a:extLst>
                <a:ext uri="{FF2B5EF4-FFF2-40B4-BE49-F238E27FC236}">
                  <a16:creationId xmlns:a16="http://schemas.microsoft.com/office/drawing/2014/main" id="{1B721068-B38D-41C3-9139-B49C1AF87B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75" r="3117"/>
            <a:stretch/>
          </p:blipFill>
          <p:spPr bwMode="auto">
            <a:xfrm>
              <a:off x="6329348" y="2716352"/>
              <a:ext cx="3022989" cy="22954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07845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914FCC5E-D00B-49C2-95BC-3AAB8AB5D848}"/>
              </a:ext>
            </a:extLst>
          </p:cNvPr>
          <p:cNvGraphicFramePr>
            <a:graphicFrameLocks noChangeAspect="1"/>
          </p:cNvGraphicFramePr>
          <p:nvPr>
            <p:custDataLst>
              <p:tags r:id="rId2"/>
            </p:custDataLst>
          </p:nvPr>
        </p:nvGraphicFramePr>
        <p:xfrm>
          <a:off x="1524000" y="1588"/>
          <a:ext cx="1588" cy="1588"/>
        </p:xfrm>
        <a:graphic>
          <a:graphicData uri="http://schemas.openxmlformats.org/presentationml/2006/ole">
            <mc:AlternateContent xmlns:mc="http://schemas.openxmlformats.org/markup-compatibility/2006">
              <mc:Choice xmlns:v="urn:schemas-microsoft-com:vml" Requires="v">
                <p:oleObj spid="_x0000_s4098" name="think-cell Folie" r:id="rId6" imgW="573" imgH="574" progId="TCLayout.ActiveDocument.1">
                  <p:embed/>
                </p:oleObj>
              </mc:Choice>
              <mc:Fallback>
                <p:oleObj name="think-cell Folie" r:id="rId6" imgW="573" imgH="574" progId="TCLayout.ActiveDocument.1">
                  <p:embed/>
                  <p:pic>
                    <p:nvPicPr>
                      <p:cNvPr id="11" name="Objekt 10" hidden="1">
                        <a:extLst>
                          <a:ext uri="{FF2B5EF4-FFF2-40B4-BE49-F238E27FC236}">
                            <a16:creationId xmlns:a16="http://schemas.microsoft.com/office/drawing/2014/main" id="{914FCC5E-D00B-49C2-95BC-3AAB8AB5D848}"/>
                          </a:ext>
                        </a:extLst>
                      </p:cNvPr>
                      <p:cNvPicPr/>
                      <p:nvPr/>
                    </p:nvPicPr>
                    <p:blipFill>
                      <a:blip r:embed="rId7"/>
                      <a:stretch>
                        <a:fillRect/>
                      </a:stretch>
                    </p:blipFill>
                    <p:spPr>
                      <a:xfrm>
                        <a:off x="1524000" y="1588"/>
                        <a:ext cx="1588" cy="1588"/>
                      </a:xfrm>
                      <a:prstGeom prst="rect">
                        <a:avLst/>
                      </a:prstGeom>
                    </p:spPr>
                  </p:pic>
                </p:oleObj>
              </mc:Fallback>
            </mc:AlternateContent>
          </a:graphicData>
        </a:graphic>
      </p:graphicFrame>
      <p:sp>
        <p:nvSpPr>
          <p:cNvPr id="10" name="Rechteck 9" hidden="1">
            <a:extLst>
              <a:ext uri="{FF2B5EF4-FFF2-40B4-BE49-F238E27FC236}">
                <a16:creationId xmlns:a16="http://schemas.microsoft.com/office/drawing/2014/main" id="{FF4B24C6-B420-4A5B-B48D-9F7CC9994F11}"/>
              </a:ext>
            </a:extLst>
          </p:cNvPr>
          <p:cNvSpPr/>
          <p:nvPr>
            <p:custDataLst>
              <p:tags r:id="rId3"/>
            </p:custDataLst>
          </p:nvPr>
        </p:nvSpPr>
        <p:spPr bwMode="gray">
          <a:xfrm>
            <a:off x="1522412" y="0"/>
            <a:ext cx="158750" cy="158750"/>
          </a:xfrm>
          <a:prstGeom prst="rect">
            <a:avLst/>
          </a:prstGeom>
          <a:solidFill>
            <a:srgbClr val="002060"/>
          </a:solidFill>
          <a:ln w="9525" algn="ctr">
            <a:solidFill>
              <a:schemeClr val="bg1"/>
            </a:solidFill>
            <a:miter lim="800000"/>
            <a:headEnd/>
            <a:tailEnd/>
          </a:ln>
        </p:spPr>
        <p:txBody>
          <a:bodyPr vert="horz" wrap="none" lIns="0" tIns="0" rIns="0" bIns="0" numCol="1" spcCol="0" rtlCol="0" anchor="ctr" anchorCtr="0">
            <a:noAutofit/>
          </a:bodyPr>
          <a:lstStyle/>
          <a:p>
            <a:pPr algn="ctr" eaLnBrk="0" hangingPunct="0"/>
            <a:endParaRPr lang="en-US" sz="2200" err="1">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3" name="Title 2">
            <a:extLst>
              <a:ext uri="{FF2B5EF4-FFF2-40B4-BE49-F238E27FC236}">
                <a16:creationId xmlns:a16="http://schemas.microsoft.com/office/drawing/2014/main" id="{23102755-5DB6-46BF-A9E5-9C910A37E086}"/>
              </a:ext>
            </a:extLst>
          </p:cNvPr>
          <p:cNvSpPr>
            <a:spLocks noGrp="1"/>
          </p:cNvSpPr>
          <p:nvPr>
            <p:ph type="title"/>
          </p:nvPr>
        </p:nvSpPr>
        <p:spPr/>
        <p:txBody>
          <a:bodyPr/>
          <a:lstStyle/>
          <a:p>
            <a:r>
              <a:rPr lang="en-US"/>
              <a:t>Get something live - always</a:t>
            </a:r>
          </a:p>
        </p:txBody>
      </p:sp>
      <p:sp>
        <p:nvSpPr>
          <p:cNvPr id="2" name="Content Placeholder 1">
            <a:extLst>
              <a:ext uri="{FF2B5EF4-FFF2-40B4-BE49-F238E27FC236}">
                <a16:creationId xmlns:a16="http://schemas.microsoft.com/office/drawing/2014/main" id="{E7A01A0A-2A83-46C7-8595-446FC3630D3C}"/>
              </a:ext>
            </a:extLst>
          </p:cNvPr>
          <p:cNvSpPr>
            <a:spLocks noGrp="1"/>
          </p:cNvSpPr>
          <p:nvPr>
            <p:ph sz="quarter" idx="11"/>
          </p:nvPr>
        </p:nvSpPr>
        <p:spPr/>
        <p:txBody>
          <a:bodyPr/>
          <a:lstStyle/>
          <a:p>
            <a:pPr marL="342900" indent="-342900">
              <a:buFont typeface="Arial" panose="020B0604020202020204" pitchFamily="34" charset="0"/>
              <a:buChar char="•"/>
            </a:pPr>
            <a:r>
              <a:rPr lang="en-US" sz="2100"/>
              <a:t>Create small independent pieces</a:t>
            </a:r>
          </a:p>
          <a:p>
            <a:pPr marL="342900" indent="-342900">
              <a:buFont typeface="Arial" panose="020B0604020202020204" pitchFamily="34" charset="0"/>
              <a:buChar char="•"/>
            </a:pPr>
            <a:r>
              <a:rPr lang="en-US" sz="2100"/>
              <a:t>Bring each piece live as fast as possible</a:t>
            </a:r>
          </a:p>
          <a:p>
            <a:pPr marL="342900" indent="-342900">
              <a:buFont typeface="Arial" panose="020B0604020202020204" pitchFamily="34" charset="0"/>
              <a:buChar char="•"/>
            </a:pPr>
            <a:r>
              <a:rPr lang="en-US" sz="2100"/>
              <a:t>Silent go-live is your best friend</a:t>
            </a:r>
          </a:p>
        </p:txBody>
      </p:sp>
      <p:sp>
        <p:nvSpPr>
          <p:cNvPr id="13" name="Text Placeholder 12">
            <a:extLst>
              <a:ext uri="{FF2B5EF4-FFF2-40B4-BE49-F238E27FC236}">
                <a16:creationId xmlns:a16="http://schemas.microsoft.com/office/drawing/2014/main" id="{2CD7E7DD-3692-4DAF-9728-B566A8CAC5D2}"/>
              </a:ext>
            </a:extLst>
          </p:cNvPr>
          <p:cNvSpPr>
            <a:spLocks noGrp="1"/>
          </p:cNvSpPr>
          <p:nvPr>
            <p:ph type="body" sz="quarter" idx="16"/>
          </p:nvPr>
        </p:nvSpPr>
        <p:spPr/>
        <p:txBody>
          <a:bodyPr/>
          <a:lstStyle/>
          <a:p>
            <a:r>
              <a:rPr lang="en-US"/>
              <a:t>Salesforce is easy to change and hard to break </a:t>
            </a:r>
          </a:p>
        </p:txBody>
      </p:sp>
      <p:grpSp>
        <p:nvGrpSpPr>
          <p:cNvPr id="8" name="Group 7">
            <a:extLst>
              <a:ext uri="{FF2B5EF4-FFF2-40B4-BE49-F238E27FC236}">
                <a16:creationId xmlns:a16="http://schemas.microsoft.com/office/drawing/2014/main" id="{1B10521D-18EB-461B-BF07-E71CABEB20CF}"/>
              </a:ext>
            </a:extLst>
          </p:cNvPr>
          <p:cNvGrpSpPr/>
          <p:nvPr/>
        </p:nvGrpSpPr>
        <p:grpSpPr>
          <a:xfrm>
            <a:off x="7431306" y="1764285"/>
            <a:ext cx="4064000" cy="4152900"/>
            <a:chOff x="7553329" y="1545699"/>
            <a:chExt cx="4064000" cy="4152900"/>
          </a:xfrm>
        </p:grpSpPr>
        <p:pic>
          <p:nvPicPr>
            <p:cNvPr id="9" name="Picture 8">
              <a:extLst>
                <a:ext uri="{FF2B5EF4-FFF2-40B4-BE49-F238E27FC236}">
                  <a16:creationId xmlns:a16="http://schemas.microsoft.com/office/drawing/2014/main" id="{341ECBAF-E847-436D-9E56-1683952DAFB9}"/>
                </a:ext>
              </a:extLst>
            </p:cNvPr>
            <p:cNvPicPr>
              <a:picLocks noChangeAspect="1"/>
            </p:cNvPicPr>
            <p:nvPr/>
          </p:nvPicPr>
          <p:blipFill>
            <a:blip r:embed="rId8"/>
            <a:stretch>
              <a:fillRect/>
            </a:stretch>
          </p:blipFill>
          <p:spPr>
            <a:xfrm>
              <a:off x="7553329" y="1545699"/>
              <a:ext cx="4064000" cy="4152900"/>
            </a:xfrm>
            <a:prstGeom prst="rect">
              <a:avLst/>
            </a:prstGeom>
          </p:spPr>
        </p:pic>
        <p:sp>
          <p:nvSpPr>
            <p:cNvPr id="12" name="Shape 11426">
              <a:extLst>
                <a:ext uri="{FF2B5EF4-FFF2-40B4-BE49-F238E27FC236}">
                  <a16:creationId xmlns:a16="http://schemas.microsoft.com/office/drawing/2014/main" id="{76F2562F-9154-4D17-9EC6-0D239A60CCA5}"/>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Only something </a:t>
              </a:r>
            </a:p>
            <a:p>
              <a:pPr lvl="0" algn="ctr">
                <a:lnSpc>
                  <a:spcPct val="90000"/>
                </a:lnSpc>
                <a:buSzPct val="25000"/>
              </a:pPr>
              <a:r>
                <a:rPr lang="en-US" sz="3200">
                  <a:solidFill>
                    <a:schemeClr val="bg1"/>
                  </a:solidFill>
                  <a:latin typeface="Salesforce Sans Light" panose="020B0305020202020203" pitchFamily="34" charset="77"/>
                </a:rPr>
                <a:t>live provides</a:t>
              </a:r>
            </a:p>
            <a:p>
              <a:pPr lvl="0" algn="ctr">
                <a:lnSpc>
                  <a:spcPct val="90000"/>
                </a:lnSpc>
                <a:buSzPct val="25000"/>
              </a:pPr>
              <a:r>
                <a:rPr lang="en-US" sz="3200">
                  <a:solidFill>
                    <a:schemeClr val="bg1"/>
                  </a:solidFill>
                  <a:latin typeface="Salesforce Sans Light" panose="020B0305020202020203" pitchFamily="34" charset="77"/>
                </a:rPr>
                <a:t>value.</a:t>
              </a:r>
            </a:p>
          </p:txBody>
        </p:sp>
      </p:grpSp>
    </p:spTree>
    <p:extLst>
      <p:ext uri="{BB962C8B-B14F-4D97-AF65-F5344CB8AC3E}">
        <p14:creationId xmlns:p14="http://schemas.microsoft.com/office/powerpoint/2010/main" val="38259811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914FCC5E-D00B-49C2-95BC-3AAB8AB5D848}"/>
              </a:ext>
            </a:extLst>
          </p:cNvPr>
          <p:cNvGraphicFramePr>
            <a:graphicFrameLocks noChangeAspect="1"/>
          </p:cNvGraphicFramePr>
          <p:nvPr>
            <p:custDataLst>
              <p:tags r:id="rId2"/>
            </p:custDataLst>
          </p:nvPr>
        </p:nvGraphicFramePr>
        <p:xfrm>
          <a:off x="1524000" y="1588"/>
          <a:ext cx="1588" cy="1588"/>
        </p:xfrm>
        <a:graphic>
          <a:graphicData uri="http://schemas.openxmlformats.org/presentationml/2006/ole">
            <mc:AlternateContent xmlns:mc="http://schemas.openxmlformats.org/markup-compatibility/2006">
              <mc:Choice xmlns:v="urn:schemas-microsoft-com:vml" Requires="v">
                <p:oleObj spid="_x0000_s5122" name="think-cell Folie" r:id="rId6" imgW="573" imgH="574" progId="TCLayout.ActiveDocument.1">
                  <p:embed/>
                </p:oleObj>
              </mc:Choice>
              <mc:Fallback>
                <p:oleObj name="think-cell Folie" r:id="rId6" imgW="573" imgH="574" progId="TCLayout.ActiveDocument.1">
                  <p:embed/>
                  <p:pic>
                    <p:nvPicPr>
                      <p:cNvPr id="11" name="Objekt 10" hidden="1">
                        <a:extLst>
                          <a:ext uri="{FF2B5EF4-FFF2-40B4-BE49-F238E27FC236}">
                            <a16:creationId xmlns:a16="http://schemas.microsoft.com/office/drawing/2014/main" id="{914FCC5E-D00B-49C2-95BC-3AAB8AB5D848}"/>
                          </a:ext>
                        </a:extLst>
                      </p:cNvPr>
                      <p:cNvPicPr/>
                      <p:nvPr/>
                    </p:nvPicPr>
                    <p:blipFill>
                      <a:blip r:embed="rId7"/>
                      <a:stretch>
                        <a:fillRect/>
                      </a:stretch>
                    </p:blipFill>
                    <p:spPr>
                      <a:xfrm>
                        <a:off x="1524000" y="1588"/>
                        <a:ext cx="1588" cy="1588"/>
                      </a:xfrm>
                      <a:prstGeom prst="rect">
                        <a:avLst/>
                      </a:prstGeom>
                    </p:spPr>
                  </p:pic>
                </p:oleObj>
              </mc:Fallback>
            </mc:AlternateContent>
          </a:graphicData>
        </a:graphic>
      </p:graphicFrame>
      <p:sp>
        <p:nvSpPr>
          <p:cNvPr id="10" name="Rechteck 9" hidden="1">
            <a:extLst>
              <a:ext uri="{FF2B5EF4-FFF2-40B4-BE49-F238E27FC236}">
                <a16:creationId xmlns:a16="http://schemas.microsoft.com/office/drawing/2014/main" id="{FF4B24C6-B420-4A5B-B48D-9F7CC9994F11}"/>
              </a:ext>
            </a:extLst>
          </p:cNvPr>
          <p:cNvSpPr/>
          <p:nvPr>
            <p:custDataLst>
              <p:tags r:id="rId3"/>
            </p:custDataLst>
          </p:nvPr>
        </p:nvSpPr>
        <p:spPr bwMode="gray">
          <a:xfrm>
            <a:off x="1522412" y="0"/>
            <a:ext cx="158750" cy="158750"/>
          </a:xfrm>
          <a:prstGeom prst="rect">
            <a:avLst/>
          </a:prstGeom>
          <a:solidFill>
            <a:srgbClr val="002060"/>
          </a:solidFill>
          <a:ln w="9525" algn="ctr">
            <a:solidFill>
              <a:schemeClr val="bg1"/>
            </a:solidFill>
            <a:miter lim="800000"/>
            <a:headEnd/>
            <a:tailEnd/>
          </a:ln>
        </p:spPr>
        <p:txBody>
          <a:bodyPr vert="horz" wrap="none" lIns="0" tIns="0" rIns="0" bIns="0" numCol="1" spcCol="0" rtlCol="0" anchor="ctr" anchorCtr="0">
            <a:noAutofit/>
          </a:bodyPr>
          <a:lstStyle/>
          <a:p>
            <a:pPr algn="ctr" eaLnBrk="0" hangingPunct="0"/>
            <a:endParaRPr lang="en-US" sz="2200" err="1">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2" name="Content Placeholder 1">
            <a:extLst>
              <a:ext uri="{FF2B5EF4-FFF2-40B4-BE49-F238E27FC236}">
                <a16:creationId xmlns:a16="http://schemas.microsoft.com/office/drawing/2014/main" id="{E7A01A0A-2A83-46C7-8595-446FC3630D3C}"/>
              </a:ext>
            </a:extLst>
          </p:cNvPr>
          <p:cNvSpPr>
            <a:spLocks noGrp="1"/>
          </p:cNvSpPr>
          <p:nvPr>
            <p:ph sz="quarter" idx="11"/>
          </p:nvPr>
        </p:nvSpPr>
        <p:spPr/>
        <p:txBody>
          <a:bodyPr/>
          <a:lstStyle/>
          <a:p>
            <a:pPr marL="342900" indent="-342900">
              <a:buFont typeface="Arial" panose="020B0604020202020204" pitchFamily="34" charset="0"/>
              <a:buChar char="•"/>
            </a:pPr>
            <a:r>
              <a:rPr lang="en-US" sz="2100"/>
              <a:t>Trust nobody</a:t>
            </a:r>
          </a:p>
          <a:p>
            <a:pPr marL="342900" indent="-342900">
              <a:buFont typeface="Arial" panose="020B0604020202020204" pitchFamily="34" charset="0"/>
              <a:buChar char="•"/>
            </a:pPr>
            <a:r>
              <a:rPr lang="en-US" sz="2100"/>
              <a:t>Take risks</a:t>
            </a:r>
          </a:p>
          <a:p>
            <a:pPr marL="342900" indent="-342900">
              <a:buFont typeface="Arial" panose="020B0604020202020204" pitchFamily="34" charset="0"/>
              <a:buChar char="•"/>
            </a:pPr>
            <a:r>
              <a:rPr lang="en-US" sz="2100"/>
              <a:t>What really helps the business?</a:t>
            </a:r>
          </a:p>
          <a:p>
            <a:pPr>
              <a:buFont typeface="Arial" panose="020B0604020202020204" pitchFamily="34" charset="0"/>
              <a:buChar char="•"/>
            </a:pPr>
            <a:endParaRPr lang="en-US" sz="2100"/>
          </a:p>
        </p:txBody>
      </p:sp>
      <p:sp>
        <p:nvSpPr>
          <p:cNvPr id="13" name="Text Placeholder 12">
            <a:extLst>
              <a:ext uri="{FF2B5EF4-FFF2-40B4-BE49-F238E27FC236}">
                <a16:creationId xmlns:a16="http://schemas.microsoft.com/office/drawing/2014/main" id="{9A9A18F6-9B78-4932-AEA4-1273A7E95691}"/>
              </a:ext>
            </a:extLst>
          </p:cNvPr>
          <p:cNvSpPr>
            <a:spLocks noGrp="1"/>
          </p:cNvSpPr>
          <p:nvPr>
            <p:ph type="body" sz="quarter" idx="16"/>
          </p:nvPr>
        </p:nvSpPr>
        <p:spPr/>
        <p:txBody>
          <a:bodyPr/>
          <a:lstStyle/>
          <a:p>
            <a:r>
              <a:rPr lang="en-US"/>
              <a:t>Salesforce is disruptive</a:t>
            </a:r>
          </a:p>
        </p:txBody>
      </p:sp>
      <p:sp>
        <p:nvSpPr>
          <p:cNvPr id="3" name="Title 2">
            <a:extLst>
              <a:ext uri="{FF2B5EF4-FFF2-40B4-BE49-F238E27FC236}">
                <a16:creationId xmlns:a16="http://schemas.microsoft.com/office/drawing/2014/main" id="{23102755-5DB6-46BF-A9E5-9C910A37E086}"/>
              </a:ext>
            </a:extLst>
          </p:cNvPr>
          <p:cNvSpPr>
            <a:spLocks noGrp="1"/>
          </p:cNvSpPr>
          <p:nvPr>
            <p:ph type="title"/>
          </p:nvPr>
        </p:nvSpPr>
        <p:spPr/>
        <p:txBody>
          <a:bodyPr/>
          <a:lstStyle/>
          <a:p>
            <a:r>
              <a:rPr lang="en-US"/>
              <a:t>Be radical - question everything</a:t>
            </a:r>
          </a:p>
        </p:txBody>
      </p:sp>
      <p:grpSp>
        <p:nvGrpSpPr>
          <p:cNvPr id="8" name="Group 7">
            <a:extLst>
              <a:ext uri="{FF2B5EF4-FFF2-40B4-BE49-F238E27FC236}">
                <a16:creationId xmlns:a16="http://schemas.microsoft.com/office/drawing/2014/main" id="{D87D0878-AD39-4012-B876-8513E965ABD6}"/>
              </a:ext>
            </a:extLst>
          </p:cNvPr>
          <p:cNvGrpSpPr/>
          <p:nvPr/>
        </p:nvGrpSpPr>
        <p:grpSpPr>
          <a:xfrm>
            <a:off x="7431306" y="1764285"/>
            <a:ext cx="4064000" cy="4152900"/>
            <a:chOff x="7553329" y="1545699"/>
            <a:chExt cx="4064000" cy="4152900"/>
          </a:xfrm>
        </p:grpSpPr>
        <p:pic>
          <p:nvPicPr>
            <p:cNvPr id="9" name="Picture 8">
              <a:extLst>
                <a:ext uri="{FF2B5EF4-FFF2-40B4-BE49-F238E27FC236}">
                  <a16:creationId xmlns:a16="http://schemas.microsoft.com/office/drawing/2014/main" id="{31135490-6199-4B76-9642-96DE6BDE610D}"/>
                </a:ext>
              </a:extLst>
            </p:cNvPr>
            <p:cNvPicPr>
              <a:picLocks noChangeAspect="1"/>
            </p:cNvPicPr>
            <p:nvPr/>
          </p:nvPicPr>
          <p:blipFill>
            <a:blip r:embed="rId8"/>
            <a:stretch>
              <a:fillRect/>
            </a:stretch>
          </p:blipFill>
          <p:spPr>
            <a:xfrm>
              <a:off x="7553329" y="1545699"/>
              <a:ext cx="4064000" cy="4152900"/>
            </a:xfrm>
            <a:prstGeom prst="rect">
              <a:avLst/>
            </a:prstGeom>
          </p:spPr>
        </p:pic>
        <p:sp>
          <p:nvSpPr>
            <p:cNvPr id="12" name="Shape 11426">
              <a:extLst>
                <a:ext uri="{FF2B5EF4-FFF2-40B4-BE49-F238E27FC236}">
                  <a16:creationId xmlns:a16="http://schemas.microsoft.com/office/drawing/2014/main" id="{08B2F0E7-91A3-4C04-805C-551C4FA6AC40}"/>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Radical thinking creates innovative solutions.</a:t>
              </a:r>
            </a:p>
          </p:txBody>
        </p:sp>
      </p:grpSp>
    </p:spTree>
    <p:extLst>
      <p:ext uri="{BB962C8B-B14F-4D97-AF65-F5344CB8AC3E}">
        <p14:creationId xmlns:p14="http://schemas.microsoft.com/office/powerpoint/2010/main" val="26000824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F244-1037-40C6-99F3-0DBB3E16A22D}"/>
              </a:ext>
            </a:extLst>
          </p:cNvPr>
          <p:cNvSpPr>
            <a:spLocks noGrp="1"/>
          </p:cNvSpPr>
          <p:nvPr>
            <p:ph type="title"/>
          </p:nvPr>
        </p:nvSpPr>
        <p:spPr/>
        <p:txBody>
          <a:bodyPr/>
          <a:lstStyle/>
          <a:p>
            <a:r>
              <a:rPr lang="en-US"/>
              <a:t>Be radical - question everything</a:t>
            </a:r>
            <a:endParaRPr lang="de-DE"/>
          </a:p>
        </p:txBody>
      </p:sp>
      <p:sp>
        <p:nvSpPr>
          <p:cNvPr id="2" name="Content Placeholder 1">
            <a:extLst>
              <a:ext uri="{FF2B5EF4-FFF2-40B4-BE49-F238E27FC236}">
                <a16:creationId xmlns:a16="http://schemas.microsoft.com/office/drawing/2014/main" id="{A104563B-CD0F-44D8-A18B-48F7AE85AD24}"/>
              </a:ext>
            </a:extLst>
          </p:cNvPr>
          <p:cNvSpPr>
            <a:spLocks noGrp="1"/>
          </p:cNvSpPr>
          <p:nvPr>
            <p:ph sz="quarter" idx="11"/>
          </p:nvPr>
        </p:nvSpPr>
        <p:spPr/>
        <p:txBody>
          <a:bodyPr/>
          <a:lstStyle/>
          <a:p>
            <a:pPr marL="342900" indent="-342900">
              <a:buFont typeface="Arial" panose="020B0604020202020204" pitchFamily="34" charset="0"/>
              <a:buChar char="•"/>
            </a:pPr>
            <a:r>
              <a:rPr lang="en-US" sz="2100"/>
              <a:t>Why do we do that?</a:t>
            </a:r>
          </a:p>
          <a:p>
            <a:pPr marL="342900" indent="-342900">
              <a:buFont typeface="Arial" panose="020B0604020202020204" pitchFamily="34" charset="0"/>
              <a:buChar char="•"/>
            </a:pPr>
            <a:r>
              <a:rPr lang="en-US" sz="2100"/>
              <a:t>What if we don´t do that (anymore)?</a:t>
            </a:r>
          </a:p>
          <a:p>
            <a:pPr marL="342900" indent="-342900">
              <a:buFont typeface="Arial" panose="020B0604020202020204" pitchFamily="34" charset="0"/>
              <a:buChar char="•"/>
            </a:pPr>
            <a:r>
              <a:rPr lang="en-US" sz="2100"/>
              <a:t>Let´s look at the numbers.</a:t>
            </a:r>
          </a:p>
          <a:p>
            <a:pPr marL="342900" indent="-342900">
              <a:buFont typeface="Arial" panose="020B0604020202020204" pitchFamily="34" charset="0"/>
              <a:buChar char="•"/>
            </a:pPr>
            <a:r>
              <a:rPr lang="en-US" sz="2100"/>
              <a:t>Let´s look at 10 random examples from last week.</a:t>
            </a:r>
          </a:p>
        </p:txBody>
      </p:sp>
      <p:sp>
        <p:nvSpPr>
          <p:cNvPr id="3" name="Text Placeholder 2">
            <a:extLst>
              <a:ext uri="{FF2B5EF4-FFF2-40B4-BE49-F238E27FC236}">
                <a16:creationId xmlns:a16="http://schemas.microsoft.com/office/drawing/2014/main" id="{2B315453-E3CE-4CE1-A841-19FBD218C292}"/>
              </a:ext>
            </a:extLst>
          </p:cNvPr>
          <p:cNvSpPr>
            <a:spLocks noGrp="1"/>
          </p:cNvSpPr>
          <p:nvPr>
            <p:ph type="body" sz="quarter" idx="16"/>
          </p:nvPr>
        </p:nvSpPr>
        <p:spPr/>
        <p:txBody>
          <a:bodyPr/>
          <a:lstStyle/>
          <a:p>
            <a:r>
              <a:rPr lang="en-US"/>
              <a:t>Helpful Questions</a:t>
            </a:r>
            <a:endParaRPr lang="de-DE"/>
          </a:p>
        </p:txBody>
      </p:sp>
      <p:sp>
        <p:nvSpPr>
          <p:cNvPr id="5" name="Footer Placeholder 4">
            <a:extLst>
              <a:ext uri="{FF2B5EF4-FFF2-40B4-BE49-F238E27FC236}">
                <a16:creationId xmlns:a16="http://schemas.microsoft.com/office/drawing/2014/main" id="{93AFE43B-0B7F-415F-BB68-513BD5478092}"/>
              </a:ext>
            </a:extLst>
          </p:cNvPr>
          <p:cNvSpPr>
            <a:spLocks noGrp="1"/>
          </p:cNvSpPr>
          <p:nvPr>
            <p:ph type="ftr" sz="quarter" idx="3"/>
          </p:nvPr>
        </p:nvSpPr>
        <p:spPr/>
        <p:txBody>
          <a:bodyPr/>
          <a:lstStyle/>
          <a:p>
            <a:endParaRPr lang="en-US"/>
          </a:p>
        </p:txBody>
      </p:sp>
      <p:grpSp>
        <p:nvGrpSpPr>
          <p:cNvPr id="11" name="Group 10">
            <a:extLst>
              <a:ext uri="{FF2B5EF4-FFF2-40B4-BE49-F238E27FC236}">
                <a16:creationId xmlns:a16="http://schemas.microsoft.com/office/drawing/2014/main" id="{C2D26617-F6CB-4888-88C2-75D22AF9045F}"/>
              </a:ext>
            </a:extLst>
          </p:cNvPr>
          <p:cNvGrpSpPr>
            <a:grpSpLocks noChangeAspect="1"/>
          </p:cNvGrpSpPr>
          <p:nvPr/>
        </p:nvGrpSpPr>
        <p:grpSpPr>
          <a:xfrm>
            <a:off x="7720842" y="1680955"/>
            <a:ext cx="3599671" cy="3496089"/>
            <a:chOff x="7052924" y="2522258"/>
            <a:chExt cx="3522708" cy="3421341"/>
          </a:xfrm>
        </p:grpSpPr>
        <p:sp>
          <p:nvSpPr>
            <p:cNvPr id="12" name="Rectangle 11">
              <a:extLst>
                <a:ext uri="{FF2B5EF4-FFF2-40B4-BE49-F238E27FC236}">
                  <a16:creationId xmlns:a16="http://schemas.microsoft.com/office/drawing/2014/main" id="{93997620-BDB4-4043-A78A-9D1FF07F15B8}"/>
                </a:ext>
              </a:extLst>
            </p:cNvPr>
            <p:cNvSpPr/>
            <p:nvPr/>
          </p:nvSpPr>
          <p:spPr>
            <a:xfrm>
              <a:off x="7052924" y="2522258"/>
              <a:ext cx="3522708" cy="3421341"/>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a:solidFill>
                  <a:schemeClr val="tx1"/>
                </a:solidFill>
              </a:endParaRPr>
            </a:p>
          </p:txBody>
        </p:sp>
        <p:pic>
          <p:nvPicPr>
            <p:cNvPr id="13" name="Picture 2" descr="Ähnliches Foto">
              <a:extLst>
                <a:ext uri="{FF2B5EF4-FFF2-40B4-BE49-F238E27FC236}">
                  <a16:creationId xmlns:a16="http://schemas.microsoft.com/office/drawing/2014/main" id="{B771D540-77E0-4A3F-A13A-75B75FC0B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0055" y="2686381"/>
              <a:ext cx="2908445" cy="2990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48268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33D866-99FF-4743-BEB6-9E95E01EF313}"/>
              </a:ext>
            </a:extLst>
          </p:cNvPr>
          <p:cNvSpPr>
            <a:spLocks noGrp="1"/>
          </p:cNvSpPr>
          <p:nvPr>
            <p:ph type="title"/>
          </p:nvPr>
        </p:nvSpPr>
        <p:spPr/>
        <p:txBody>
          <a:bodyPr/>
          <a:lstStyle/>
          <a:p>
            <a:r>
              <a:rPr lang="en-US" dirty="0"/>
              <a:t>Be different – embrace diversity</a:t>
            </a:r>
          </a:p>
        </p:txBody>
      </p:sp>
      <p:sp>
        <p:nvSpPr>
          <p:cNvPr id="2" name="Content Placeholder 1">
            <a:extLst>
              <a:ext uri="{FF2B5EF4-FFF2-40B4-BE49-F238E27FC236}">
                <a16:creationId xmlns:a16="http://schemas.microsoft.com/office/drawing/2014/main" id="{A4071053-9819-4E36-B775-3D34576A90C5}"/>
              </a:ext>
            </a:extLst>
          </p:cNvPr>
          <p:cNvSpPr>
            <a:spLocks noGrp="1"/>
          </p:cNvSpPr>
          <p:nvPr>
            <p:ph sz="quarter" idx="11"/>
          </p:nvPr>
        </p:nvSpPr>
        <p:spPr/>
        <p:txBody>
          <a:bodyPr/>
          <a:lstStyle/>
          <a:p>
            <a:pPr marL="342900" indent="-342900">
              <a:buFont typeface="Arial" panose="020B0604020202020204" pitchFamily="34" charset="0"/>
              <a:buChar char="•"/>
            </a:pPr>
            <a:r>
              <a:rPr lang="en-US" sz="2100" dirty="0"/>
              <a:t>Create a diverse project team</a:t>
            </a:r>
          </a:p>
          <a:p>
            <a:pPr marL="342900" indent="-342900">
              <a:buFont typeface="Arial" panose="020B0604020202020204" pitchFamily="34" charset="0"/>
              <a:buChar char="•"/>
            </a:pPr>
            <a:r>
              <a:rPr lang="en-US" sz="2100" dirty="0"/>
              <a:t>Embrace your own diversity</a:t>
            </a:r>
          </a:p>
          <a:p>
            <a:endParaRPr lang="en-US" sz="2100" dirty="0"/>
          </a:p>
          <a:p>
            <a:endParaRPr lang="en-US" sz="2100" dirty="0"/>
          </a:p>
        </p:txBody>
      </p:sp>
      <p:sp>
        <p:nvSpPr>
          <p:cNvPr id="3" name="Text Placeholder 2">
            <a:extLst>
              <a:ext uri="{FF2B5EF4-FFF2-40B4-BE49-F238E27FC236}">
                <a16:creationId xmlns:a16="http://schemas.microsoft.com/office/drawing/2014/main" id="{3CE7C038-25FE-49F1-B0D1-58D5270C331C}"/>
              </a:ext>
            </a:extLst>
          </p:cNvPr>
          <p:cNvSpPr>
            <a:spLocks noGrp="1"/>
          </p:cNvSpPr>
          <p:nvPr>
            <p:ph type="body" sz="quarter" idx="16"/>
          </p:nvPr>
        </p:nvSpPr>
        <p:spPr>
          <a:xfrm>
            <a:off x="571500" y="1097179"/>
            <a:ext cx="11045952" cy="338554"/>
          </a:xfrm>
        </p:spPr>
        <p:txBody>
          <a:bodyPr/>
          <a:lstStyle/>
          <a:p>
            <a:r>
              <a:rPr lang="en-US" dirty="0"/>
              <a:t>Salesforce is diversity</a:t>
            </a:r>
          </a:p>
        </p:txBody>
      </p:sp>
      <p:sp>
        <p:nvSpPr>
          <p:cNvPr id="4" name="Footer Placeholder 3">
            <a:extLst>
              <a:ext uri="{FF2B5EF4-FFF2-40B4-BE49-F238E27FC236}">
                <a16:creationId xmlns:a16="http://schemas.microsoft.com/office/drawing/2014/main" id="{2EF94F17-893E-43B5-92E9-395E81E06C16}"/>
              </a:ext>
            </a:extLst>
          </p:cNvPr>
          <p:cNvSpPr>
            <a:spLocks noGrp="1"/>
          </p:cNvSpPr>
          <p:nvPr>
            <p:ph type="ftr" sz="quarter" idx="3"/>
          </p:nvPr>
        </p:nvSpPr>
        <p:spPr/>
        <p:txBody>
          <a:bodyPr/>
          <a:lstStyle/>
          <a:p>
            <a:endParaRPr lang="en-US" dirty="0"/>
          </a:p>
        </p:txBody>
      </p:sp>
      <p:grpSp>
        <p:nvGrpSpPr>
          <p:cNvPr id="6" name="Group 5">
            <a:extLst>
              <a:ext uri="{FF2B5EF4-FFF2-40B4-BE49-F238E27FC236}">
                <a16:creationId xmlns:a16="http://schemas.microsoft.com/office/drawing/2014/main" id="{41415C21-F748-40B5-A458-05EED2851B16}"/>
              </a:ext>
            </a:extLst>
          </p:cNvPr>
          <p:cNvGrpSpPr>
            <a:grpSpLocks noChangeAspect="1"/>
          </p:cNvGrpSpPr>
          <p:nvPr/>
        </p:nvGrpSpPr>
        <p:grpSpPr>
          <a:xfrm>
            <a:off x="933478" y="2910346"/>
            <a:ext cx="3522708" cy="3243866"/>
            <a:chOff x="2603772" y="4274979"/>
            <a:chExt cx="2321796" cy="2138013"/>
          </a:xfrm>
        </p:grpSpPr>
        <p:sp>
          <p:nvSpPr>
            <p:cNvPr id="15" name="Rectangle 14">
              <a:extLst>
                <a:ext uri="{FF2B5EF4-FFF2-40B4-BE49-F238E27FC236}">
                  <a16:creationId xmlns:a16="http://schemas.microsoft.com/office/drawing/2014/main" id="{B85A7CA9-A24A-413D-8953-91DE2A1DCC0E}"/>
                </a:ext>
              </a:extLst>
            </p:cNvPr>
            <p:cNvSpPr/>
            <p:nvPr/>
          </p:nvSpPr>
          <p:spPr>
            <a:xfrm>
              <a:off x="2603772" y="4274979"/>
              <a:ext cx="2321796" cy="2138013"/>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dirty="0">
                <a:solidFill>
                  <a:schemeClr val="tx1"/>
                </a:solidFill>
              </a:endParaRPr>
            </a:p>
          </p:txBody>
        </p:sp>
        <p:pic>
          <p:nvPicPr>
            <p:cNvPr id="7170" name="Picture 2" descr="Salesforce Ohana Group members gather for a photo. ">
              <a:extLst>
                <a:ext uri="{FF2B5EF4-FFF2-40B4-BE49-F238E27FC236}">
                  <a16:creationId xmlns:a16="http://schemas.microsoft.com/office/drawing/2014/main" id="{BE65BF4E-19D6-46D1-843B-E0D2F41FB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174" y="4399528"/>
              <a:ext cx="2013996" cy="18278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CBA18EEA-1929-4027-97E9-D4F5CF5291C3}"/>
              </a:ext>
            </a:extLst>
          </p:cNvPr>
          <p:cNvGrpSpPr/>
          <p:nvPr/>
        </p:nvGrpSpPr>
        <p:grpSpPr>
          <a:xfrm>
            <a:off x="7431306" y="1764285"/>
            <a:ext cx="4064000" cy="4152900"/>
            <a:chOff x="7553329" y="1545699"/>
            <a:chExt cx="4064000" cy="4152900"/>
          </a:xfrm>
        </p:grpSpPr>
        <p:pic>
          <p:nvPicPr>
            <p:cNvPr id="12" name="Picture 11">
              <a:extLst>
                <a:ext uri="{FF2B5EF4-FFF2-40B4-BE49-F238E27FC236}">
                  <a16:creationId xmlns:a16="http://schemas.microsoft.com/office/drawing/2014/main" id="{27D1DE42-1B78-4662-8919-F1E48A099309}"/>
                </a:ext>
              </a:extLst>
            </p:cNvPr>
            <p:cNvPicPr>
              <a:picLocks noChangeAspect="1"/>
            </p:cNvPicPr>
            <p:nvPr/>
          </p:nvPicPr>
          <p:blipFill>
            <a:blip r:embed="rId4"/>
            <a:stretch>
              <a:fillRect/>
            </a:stretch>
          </p:blipFill>
          <p:spPr>
            <a:xfrm>
              <a:off x="7553329" y="1545699"/>
              <a:ext cx="4064000" cy="4152900"/>
            </a:xfrm>
            <a:prstGeom prst="rect">
              <a:avLst/>
            </a:prstGeom>
          </p:spPr>
        </p:pic>
        <p:sp>
          <p:nvSpPr>
            <p:cNvPr id="13" name="Shape 11426">
              <a:extLst>
                <a:ext uri="{FF2B5EF4-FFF2-40B4-BE49-F238E27FC236}">
                  <a16:creationId xmlns:a16="http://schemas.microsoft.com/office/drawing/2014/main" id="{3A4D436F-A8F1-431B-A63D-17BD78246E9D}"/>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dirty="0">
                  <a:solidFill>
                    <a:schemeClr val="bg1"/>
                  </a:solidFill>
                  <a:latin typeface="Salesforce Sans Light" panose="020B0305020202020203" pitchFamily="34" charset="77"/>
                </a:rPr>
                <a:t>Diversity creates </a:t>
              </a:r>
            </a:p>
            <a:p>
              <a:pPr lvl="0" algn="ctr">
                <a:lnSpc>
                  <a:spcPct val="90000"/>
                </a:lnSpc>
                <a:buSzPct val="25000"/>
              </a:pPr>
              <a:r>
                <a:rPr lang="en-US" sz="3200" dirty="0">
                  <a:solidFill>
                    <a:schemeClr val="bg1"/>
                  </a:solidFill>
                  <a:latin typeface="Salesforce Sans Light" panose="020B0305020202020203" pitchFamily="34" charset="77"/>
                </a:rPr>
                <a:t>stunning results.</a:t>
              </a:r>
            </a:p>
          </p:txBody>
        </p:sp>
      </p:grpSp>
    </p:spTree>
    <p:extLst>
      <p:ext uri="{BB962C8B-B14F-4D97-AF65-F5344CB8AC3E}">
        <p14:creationId xmlns:p14="http://schemas.microsoft.com/office/powerpoint/2010/main" val="260358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2180E0-AA45-492E-B377-1E8E33743C34}"/>
              </a:ext>
            </a:extLst>
          </p:cNvPr>
          <p:cNvSpPr>
            <a:spLocks noGrp="1"/>
          </p:cNvSpPr>
          <p:nvPr>
            <p:ph type="title"/>
          </p:nvPr>
        </p:nvSpPr>
        <p:spPr/>
        <p:txBody>
          <a:bodyPr/>
          <a:lstStyle/>
          <a:p>
            <a:r>
              <a:rPr lang="en-US"/>
              <a:t>Wrap-up</a:t>
            </a:r>
          </a:p>
        </p:txBody>
      </p:sp>
      <p:sp>
        <p:nvSpPr>
          <p:cNvPr id="2" name="Content Placeholder 1">
            <a:extLst>
              <a:ext uri="{FF2B5EF4-FFF2-40B4-BE49-F238E27FC236}">
                <a16:creationId xmlns:a16="http://schemas.microsoft.com/office/drawing/2014/main" id="{CB851B64-B1DF-4E3C-AF31-086941E52581}"/>
              </a:ext>
            </a:extLst>
          </p:cNvPr>
          <p:cNvSpPr>
            <a:spLocks noGrp="1"/>
          </p:cNvSpPr>
          <p:nvPr>
            <p:ph sz="quarter" idx="11"/>
          </p:nvPr>
        </p:nvSpPr>
        <p:spPr/>
        <p:txBody>
          <a:bodyPr/>
          <a:lstStyle/>
          <a:p>
            <a:pPr marL="342900" indent="-342900">
              <a:buFont typeface="Arial" panose="020B0604020202020204" pitchFamily="34" charset="0"/>
              <a:buChar char="•"/>
            </a:pPr>
            <a:r>
              <a:rPr lang="en-US" sz="2100" b="1"/>
              <a:t>You have a project </a:t>
            </a:r>
            <a:r>
              <a:rPr lang="en-US" sz="2100"/>
              <a:t>– acknowledge it</a:t>
            </a:r>
          </a:p>
          <a:p>
            <a:pPr marL="342900" indent="-342900">
              <a:buFont typeface="Arial" panose="020B0604020202020204" pitchFamily="34" charset="0"/>
              <a:buChar char="•"/>
            </a:pPr>
            <a:r>
              <a:rPr lang="en-US" sz="2100" b="1"/>
              <a:t>Focus on your primary user </a:t>
            </a:r>
            <a:r>
              <a:rPr lang="en-US" sz="2100"/>
              <a:t>– no one else </a:t>
            </a:r>
          </a:p>
          <a:p>
            <a:pPr marL="342900" indent="-342900">
              <a:buFont typeface="Arial" panose="020B0604020202020204" pitchFamily="34" charset="0"/>
              <a:buChar char="•"/>
            </a:pPr>
            <a:r>
              <a:rPr lang="en-US" sz="2100" b="1"/>
              <a:t>Do one thing at a time </a:t>
            </a:r>
            <a:r>
              <a:rPr lang="en-US" sz="2100"/>
              <a:t>– nothing else</a:t>
            </a:r>
          </a:p>
          <a:p>
            <a:pPr marL="342900" indent="-342900">
              <a:buFont typeface="Arial" panose="020B0604020202020204" pitchFamily="34" charset="0"/>
              <a:buChar char="•"/>
            </a:pPr>
            <a:r>
              <a:rPr lang="en-US" sz="2100" b="1"/>
              <a:t>Get something live</a:t>
            </a:r>
            <a:r>
              <a:rPr lang="en-US" sz="2100"/>
              <a:t> – always </a:t>
            </a:r>
          </a:p>
          <a:p>
            <a:pPr marL="342900" indent="-342900">
              <a:buFont typeface="Arial" panose="020B0604020202020204" pitchFamily="34" charset="0"/>
              <a:buChar char="•"/>
            </a:pPr>
            <a:r>
              <a:rPr lang="en-US" sz="2100" b="1"/>
              <a:t>Be radical </a:t>
            </a:r>
            <a:r>
              <a:rPr lang="en-US" sz="2100"/>
              <a:t>– question everything</a:t>
            </a:r>
          </a:p>
          <a:p>
            <a:pPr marL="342900" indent="-342900">
              <a:buFont typeface="Arial" panose="020B0604020202020204" pitchFamily="34" charset="0"/>
              <a:buChar char="•"/>
            </a:pPr>
            <a:r>
              <a:rPr lang="en-US" sz="2100" b="1"/>
              <a:t>Be different </a:t>
            </a:r>
            <a:r>
              <a:rPr lang="en-US" sz="2100"/>
              <a:t>– embrace diversity</a:t>
            </a:r>
          </a:p>
        </p:txBody>
      </p:sp>
      <p:sp>
        <p:nvSpPr>
          <p:cNvPr id="9" name="Text Placeholder 8">
            <a:extLst>
              <a:ext uri="{FF2B5EF4-FFF2-40B4-BE49-F238E27FC236}">
                <a16:creationId xmlns:a16="http://schemas.microsoft.com/office/drawing/2014/main" id="{D25AE245-61C9-47E7-AEEC-8E56D1776E29}"/>
              </a:ext>
            </a:extLst>
          </p:cNvPr>
          <p:cNvSpPr>
            <a:spLocks noGrp="1"/>
          </p:cNvSpPr>
          <p:nvPr>
            <p:ph type="body" sz="quarter" idx="16"/>
          </p:nvPr>
        </p:nvSpPr>
        <p:spPr>
          <a:xfrm>
            <a:off x="571500" y="1097180"/>
            <a:ext cx="11045952" cy="856645"/>
          </a:xfrm>
        </p:spPr>
        <p:txBody>
          <a:bodyPr/>
          <a:lstStyle/>
          <a:p>
            <a:r>
              <a:rPr lang="en-US"/>
              <a:t>In time &amp; scope - No sweat - No tears</a:t>
            </a:r>
          </a:p>
          <a:p>
            <a:endParaRPr lang="en-US"/>
          </a:p>
        </p:txBody>
      </p:sp>
    </p:spTree>
    <p:extLst>
      <p:ext uri="{BB962C8B-B14F-4D97-AF65-F5344CB8AC3E}">
        <p14:creationId xmlns:p14="http://schemas.microsoft.com/office/powerpoint/2010/main" val="25873125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A35056-4D38-4FEF-A34D-A53626144DDC}"/>
              </a:ext>
            </a:extLst>
          </p:cNvPr>
          <p:cNvSpPr>
            <a:spLocks noGrp="1"/>
          </p:cNvSpPr>
          <p:nvPr>
            <p:ph type="title"/>
          </p:nvPr>
        </p:nvSpPr>
        <p:spPr/>
        <p:txBody>
          <a:bodyPr/>
          <a:lstStyle/>
          <a:p>
            <a:r>
              <a:rPr lang="en-US" dirty="0"/>
              <a:t>What´s next?</a:t>
            </a:r>
          </a:p>
        </p:txBody>
      </p:sp>
      <p:sp>
        <p:nvSpPr>
          <p:cNvPr id="2" name="Content Placeholder 1">
            <a:extLst>
              <a:ext uri="{FF2B5EF4-FFF2-40B4-BE49-F238E27FC236}">
                <a16:creationId xmlns:a16="http://schemas.microsoft.com/office/drawing/2014/main" id="{BC1A9CAF-7684-4B2C-8CEF-A92F09B639FC}"/>
              </a:ext>
            </a:extLst>
          </p:cNvPr>
          <p:cNvSpPr>
            <a:spLocks noGrp="1"/>
          </p:cNvSpPr>
          <p:nvPr>
            <p:ph sz="quarter" idx="11"/>
          </p:nvPr>
        </p:nvSpPr>
        <p:spPr/>
        <p:txBody>
          <a:bodyPr/>
          <a:lstStyle/>
          <a:p>
            <a:pPr marL="342900" indent="-342900">
              <a:buFont typeface="Arial" panose="020B0604020202020204" pitchFamily="34" charset="0"/>
              <a:buChar char="•"/>
            </a:pPr>
            <a:r>
              <a:rPr lang="en-US" sz="2100" dirty="0"/>
              <a:t>Use your daily work as practice</a:t>
            </a:r>
          </a:p>
          <a:p>
            <a:pPr marL="342900" indent="-342900">
              <a:buFont typeface="Arial" panose="020B0604020202020204" pitchFamily="34" charset="0"/>
              <a:buChar char="•"/>
            </a:pPr>
            <a:r>
              <a:rPr lang="en-US" sz="2100" dirty="0"/>
              <a:t>Study project management</a:t>
            </a:r>
          </a:p>
          <a:p>
            <a:pPr marL="342900" indent="-342900">
              <a:buFont typeface="Arial" panose="020B0604020202020204" pitchFamily="34" charset="0"/>
              <a:buChar char="•"/>
            </a:pPr>
            <a:r>
              <a:rPr lang="en-US" sz="2100" dirty="0"/>
              <a:t>Learn and copy from others</a:t>
            </a:r>
          </a:p>
          <a:p>
            <a:endParaRPr lang="en-US" sz="2100" dirty="0"/>
          </a:p>
          <a:p>
            <a:r>
              <a:rPr lang="en-US" sz="2100" b="1" dirty="0"/>
              <a:t>Trailhead Modules</a:t>
            </a:r>
          </a:p>
          <a:p>
            <a:pPr marL="342900" indent="-342900">
              <a:buFont typeface="Arial" panose="020B0604020202020204" pitchFamily="34" charset="0"/>
              <a:buChar char="•"/>
            </a:pPr>
            <a:r>
              <a:rPr lang="en-US" sz="2100" dirty="0"/>
              <a:t>Business Value of Equality</a:t>
            </a:r>
          </a:p>
          <a:p>
            <a:pPr marL="342900" indent="-342900">
              <a:buFont typeface="Arial" panose="020B0604020202020204" pitchFamily="34" charset="0"/>
              <a:buChar char="•"/>
            </a:pPr>
            <a:r>
              <a:rPr lang="en-US" sz="2100" dirty="0"/>
              <a:t>Salesforce Agile Basics</a:t>
            </a:r>
          </a:p>
          <a:p>
            <a:pPr marL="342900" indent="-342900">
              <a:buFont typeface="Arial" panose="020B0604020202020204" pitchFamily="34" charset="0"/>
              <a:buChar char="•"/>
            </a:pPr>
            <a:endParaRPr lang="en-US" sz="2400" dirty="0">
              <a:hlinkClick r:id="rId3"/>
            </a:endParaRPr>
          </a:p>
          <a:p>
            <a:pPr marL="342900" indent="-342900">
              <a:buFont typeface="Arial" panose="020B0604020202020204" pitchFamily="34" charset="0"/>
              <a:buChar char="•"/>
            </a:pPr>
            <a:endParaRPr lang="en-US" sz="2100" dirty="0"/>
          </a:p>
        </p:txBody>
      </p:sp>
      <p:sp>
        <p:nvSpPr>
          <p:cNvPr id="6" name="Text Placeholder 5">
            <a:extLst>
              <a:ext uri="{FF2B5EF4-FFF2-40B4-BE49-F238E27FC236}">
                <a16:creationId xmlns:a16="http://schemas.microsoft.com/office/drawing/2014/main" id="{B77C8863-72DA-45BE-ADB0-F05E76D64394}"/>
              </a:ext>
            </a:extLst>
          </p:cNvPr>
          <p:cNvSpPr>
            <a:spLocks noGrp="1"/>
          </p:cNvSpPr>
          <p:nvPr>
            <p:ph type="body" sz="quarter" idx="16"/>
          </p:nvPr>
        </p:nvSpPr>
        <p:spPr/>
        <p:txBody>
          <a:bodyPr/>
          <a:lstStyle/>
          <a:p>
            <a:endParaRPr lang="en-US" dirty="0"/>
          </a:p>
        </p:txBody>
      </p:sp>
      <p:pic>
        <p:nvPicPr>
          <p:cNvPr id="10242" name="Picture 2">
            <a:extLst>
              <a:ext uri="{FF2B5EF4-FFF2-40B4-BE49-F238E27FC236}">
                <a16:creationId xmlns:a16="http://schemas.microsoft.com/office/drawing/2014/main" id="{407E7FE3-1287-43F2-9EFD-A539B4905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55" y="4141993"/>
            <a:ext cx="508490" cy="50849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06737B99-9213-431D-90F2-01B1F9FCAC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56" y="4654455"/>
            <a:ext cx="508489" cy="50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984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0FBE43-73BD-4C96-A7EA-426740A1C450}"/>
              </a:ext>
            </a:extLst>
          </p:cNvPr>
          <p:cNvSpPr>
            <a:spLocks noGrp="1"/>
          </p:cNvSpPr>
          <p:nvPr>
            <p:ph sz="quarter" idx="11"/>
          </p:nvPr>
        </p:nvSpPr>
        <p:spPr/>
        <p:txBody>
          <a:bodyPr/>
          <a:lstStyle/>
          <a:p>
            <a:pPr marL="342900" indent="-342900">
              <a:buFont typeface="Arial" panose="020B0604020202020204" pitchFamily="34" charset="0"/>
              <a:buChar char="•"/>
            </a:pPr>
            <a:r>
              <a:rPr lang="en-US" sz="2100">
                <a:hlinkClick r:id="rId3"/>
              </a:rPr>
              <a:t>My PM Template</a:t>
            </a:r>
            <a:endParaRPr lang="en-US" sz="2100"/>
          </a:p>
          <a:p>
            <a:pPr marL="342900" indent="-342900">
              <a:buFont typeface="Arial" panose="020B0604020202020204" pitchFamily="34" charset="0"/>
              <a:buChar char="•"/>
            </a:pPr>
            <a:r>
              <a:rPr lang="en-US" sz="2100">
                <a:hlinkClick r:id="rId4"/>
              </a:rPr>
              <a:t>User Interviews: How, When, and Why to Conduct Them</a:t>
            </a:r>
            <a:endParaRPr lang="en-US" sz="2100"/>
          </a:p>
          <a:p>
            <a:pPr marL="342900" indent="-342900">
              <a:buFont typeface="Arial" panose="020B0604020202020204" pitchFamily="34" charset="0"/>
              <a:buChar char="•"/>
            </a:pPr>
            <a:r>
              <a:rPr lang="de-DE" sz="2100" err="1">
                <a:hlinkClick r:id="rId5"/>
              </a:rPr>
              <a:t>Why</a:t>
            </a:r>
            <a:r>
              <a:rPr lang="de-DE" sz="2100">
                <a:hlinkClick r:id="rId5"/>
              </a:rPr>
              <a:t> Multitasking </a:t>
            </a:r>
            <a:r>
              <a:rPr lang="de-DE" sz="2100" err="1">
                <a:hlinkClick r:id="rId5"/>
              </a:rPr>
              <a:t>Doesn't</a:t>
            </a:r>
            <a:r>
              <a:rPr lang="de-DE" sz="2100">
                <a:hlinkClick r:id="rId5"/>
              </a:rPr>
              <a:t> Work</a:t>
            </a:r>
            <a:endParaRPr lang="de-DE" sz="2100"/>
          </a:p>
          <a:p>
            <a:pPr marL="342900" indent="-342900">
              <a:buFont typeface="Arial" panose="020B0604020202020204" pitchFamily="34" charset="0"/>
              <a:buChar char="•"/>
            </a:pPr>
            <a:r>
              <a:rPr lang="en-US" sz="2100">
                <a:hlinkClick r:id="rId6"/>
              </a:rPr>
              <a:t>How to Structure Your Day to Be More Productive</a:t>
            </a:r>
            <a:endParaRPr lang="de-DE" sz="2100">
              <a:hlinkClick r:id="rId7"/>
            </a:endParaRPr>
          </a:p>
          <a:p>
            <a:pPr marL="342900" indent="-342900">
              <a:buFont typeface="Arial" panose="020B0604020202020204" pitchFamily="34" charset="0"/>
              <a:buChar char="•"/>
            </a:pPr>
            <a:r>
              <a:rPr lang="de-DE" sz="2100">
                <a:hlinkClick r:id="rId7"/>
              </a:rPr>
              <a:t>Prince2 Project Management</a:t>
            </a:r>
            <a:endParaRPr lang="en-US" sz="2100">
              <a:hlinkClick r:id="rId8"/>
            </a:endParaRPr>
          </a:p>
          <a:p>
            <a:pPr marL="342900" indent="-342900">
              <a:buFont typeface="Arial" panose="020B0604020202020204" pitchFamily="34" charset="0"/>
              <a:buChar char="•"/>
            </a:pPr>
            <a:r>
              <a:rPr lang="en-US" sz="2100">
                <a:hlinkClick r:id="rId8"/>
              </a:rPr>
              <a:t>7 Roles in Prince2 Projects</a:t>
            </a:r>
            <a:endParaRPr lang="en-US" sz="2100"/>
          </a:p>
          <a:p>
            <a:pPr marL="342900" indent="-342900">
              <a:buFont typeface="Arial" panose="020B0604020202020204" pitchFamily="34" charset="0"/>
              <a:buChar char="•"/>
            </a:pPr>
            <a:r>
              <a:rPr lang="de-DE" sz="2100" err="1">
                <a:hlinkClick r:id="rId9"/>
              </a:rPr>
              <a:t>Application</a:t>
            </a:r>
            <a:r>
              <a:rPr lang="de-DE" sz="2100">
                <a:hlinkClick r:id="rId9"/>
              </a:rPr>
              <a:t> </a:t>
            </a:r>
            <a:r>
              <a:rPr lang="de-DE" sz="2100" err="1">
                <a:hlinkClick r:id="rId9"/>
              </a:rPr>
              <a:t>Livecycle</a:t>
            </a:r>
            <a:r>
              <a:rPr lang="de-DE" sz="2100">
                <a:hlinkClick r:id="rId9"/>
              </a:rPr>
              <a:t> Management</a:t>
            </a:r>
            <a:endParaRPr lang="de-DE" sz="2100"/>
          </a:p>
          <a:p>
            <a:pPr marL="342900" indent="-342900">
              <a:buFont typeface="Arial" panose="020B0604020202020204" pitchFamily="34" charset="0"/>
              <a:buChar char="•"/>
            </a:pPr>
            <a:r>
              <a:rPr lang="en-US" sz="2100">
                <a:hlinkClick r:id="rId10"/>
              </a:rPr>
              <a:t>The 7 Habits Of Highly Effective People</a:t>
            </a:r>
            <a:br>
              <a:rPr lang="en-US" sz="2100"/>
            </a:br>
            <a:br>
              <a:rPr lang="en-US" sz="2100"/>
            </a:br>
            <a:endParaRPr lang="de-DE" sz="2100"/>
          </a:p>
          <a:p>
            <a:endParaRPr lang="en-US" sz="2100"/>
          </a:p>
          <a:p>
            <a:endParaRPr lang="de-DE" sz="2100"/>
          </a:p>
        </p:txBody>
      </p:sp>
      <p:sp>
        <p:nvSpPr>
          <p:cNvPr id="6" name="Text Placeholder 5">
            <a:extLst>
              <a:ext uri="{FF2B5EF4-FFF2-40B4-BE49-F238E27FC236}">
                <a16:creationId xmlns:a16="http://schemas.microsoft.com/office/drawing/2014/main" id="{EA6B0D9A-567C-4CB9-BAA7-F2DAAC673DBA}"/>
              </a:ext>
            </a:extLst>
          </p:cNvPr>
          <p:cNvSpPr>
            <a:spLocks noGrp="1"/>
          </p:cNvSpPr>
          <p:nvPr>
            <p:ph type="body" sz="quarter" idx="16"/>
          </p:nvPr>
        </p:nvSpPr>
        <p:spPr/>
        <p:txBody>
          <a:bodyPr/>
          <a:lstStyle/>
          <a:p>
            <a:endParaRPr lang="de-DE"/>
          </a:p>
        </p:txBody>
      </p:sp>
      <p:sp>
        <p:nvSpPr>
          <p:cNvPr id="2" name="Title 1">
            <a:extLst>
              <a:ext uri="{FF2B5EF4-FFF2-40B4-BE49-F238E27FC236}">
                <a16:creationId xmlns:a16="http://schemas.microsoft.com/office/drawing/2014/main" id="{5D2A98E8-5AFF-489F-B1D8-F37841EE7758}"/>
              </a:ext>
            </a:extLst>
          </p:cNvPr>
          <p:cNvSpPr>
            <a:spLocks noGrp="1"/>
          </p:cNvSpPr>
          <p:nvPr>
            <p:ph type="title"/>
          </p:nvPr>
        </p:nvSpPr>
        <p:spPr/>
        <p:txBody>
          <a:bodyPr/>
          <a:lstStyle/>
          <a:p>
            <a:r>
              <a:rPr lang="en-US"/>
              <a:t>Additional Resources</a:t>
            </a:r>
            <a:endParaRPr lang="de-DE"/>
          </a:p>
        </p:txBody>
      </p:sp>
      <p:sp>
        <p:nvSpPr>
          <p:cNvPr id="5" name="Footer Placeholder 4">
            <a:extLst>
              <a:ext uri="{FF2B5EF4-FFF2-40B4-BE49-F238E27FC236}">
                <a16:creationId xmlns:a16="http://schemas.microsoft.com/office/drawing/2014/main" id="{98225941-1CCF-4808-AEF6-13401F5E15D9}"/>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40498610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B89D7A71-CB56-9841-825C-B0DA73F37B39}"/>
              </a:ext>
            </a:extLst>
          </p:cNvPr>
          <p:cNvSpPr>
            <a:spLocks noGrp="1"/>
          </p:cNvSpPr>
          <p:nvPr>
            <p:ph type="title"/>
          </p:nvPr>
        </p:nvSpPr>
        <p:spPr>
          <a:xfrm>
            <a:off x="865856" y="668043"/>
            <a:ext cx="5381211" cy="990600"/>
          </a:xfrm>
        </p:spPr>
        <p:txBody>
          <a:bodyPr/>
          <a:lstStyle/>
          <a:p>
            <a:r>
              <a:rPr lang="en-US" sz="2800"/>
              <a:t>Calling all Salesforce Admins!</a:t>
            </a:r>
            <a:br>
              <a:rPr lang="en-US" sz="2800"/>
            </a:br>
            <a:endParaRPr lang="en-US" sz="2800"/>
          </a:p>
        </p:txBody>
      </p:sp>
      <p:sp>
        <p:nvSpPr>
          <p:cNvPr id="10" name="Title 4">
            <a:extLst>
              <a:ext uri="{FF2B5EF4-FFF2-40B4-BE49-F238E27FC236}">
                <a16:creationId xmlns:a16="http://schemas.microsoft.com/office/drawing/2014/main" id="{5179F7FD-5A91-8946-9888-762118471501}"/>
              </a:ext>
            </a:extLst>
          </p:cNvPr>
          <p:cNvSpPr txBox="1">
            <a:spLocks/>
          </p:cNvSpPr>
          <p:nvPr/>
        </p:nvSpPr>
        <p:spPr bwMode="auto">
          <a:xfrm>
            <a:off x="332648" y="1501720"/>
            <a:ext cx="7106554"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sz="5400" b="1"/>
              <a:t>ADMIN KEYNOTE</a:t>
            </a:r>
          </a:p>
        </p:txBody>
      </p:sp>
      <p:pic>
        <p:nvPicPr>
          <p:cNvPr id="11" name="Picture 10">
            <a:extLst>
              <a:ext uri="{FF2B5EF4-FFF2-40B4-BE49-F238E27FC236}">
                <a16:creationId xmlns:a16="http://schemas.microsoft.com/office/drawing/2014/main" id="{7F524687-821E-4F4B-A722-1B7E5A7D433C}"/>
              </a:ext>
            </a:extLst>
          </p:cNvPr>
          <p:cNvPicPr>
            <a:picLocks noChangeAspect="1"/>
          </p:cNvPicPr>
          <p:nvPr/>
        </p:nvPicPr>
        <p:blipFill>
          <a:blip r:embed="rId3"/>
          <a:stretch>
            <a:fillRect/>
          </a:stretch>
        </p:blipFill>
        <p:spPr>
          <a:xfrm>
            <a:off x="6885912" y="577458"/>
            <a:ext cx="4794287" cy="4774878"/>
          </a:xfrm>
          <a:prstGeom prst="rect">
            <a:avLst/>
          </a:prstGeom>
        </p:spPr>
      </p:pic>
      <p:cxnSp>
        <p:nvCxnSpPr>
          <p:cNvPr id="12" name="Straight Connector 11">
            <a:extLst>
              <a:ext uri="{FF2B5EF4-FFF2-40B4-BE49-F238E27FC236}">
                <a16:creationId xmlns:a16="http://schemas.microsoft.com/office/drawing/2014/main" id="{94EE19C6-DC19-3544-B44A-73BD12E18261}"/>
              </a:ext>
            </a:extLst>
          </p:cNvPr>
          <p:cNvCxnSpPr>
            <a:cxnSpLocks/>
          </p:cNvCxnSpPr>
          <p:nvPr/>
        </p:nvCxnSpPr>
        <p:spPr>
          <a:xfrm>
            <a:off x="180247" y="1473419"/>
            <a:ext cx="6066820"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268986-4F69-2544-A805-A80CE15319A5}"/>
              </a:ext>
            </a:extLst>
          </p:cNvPr>
          <p:cNvCxnSpPr>
            <a:cxnSpLocks/>
          </p:cNvCxnSpPr>
          <p:nvPr/>
        </p:nvCxnSpPr>
        <p:spPr>
          <a:xfrm>
            <a:off x="180247" y="2562227"/>
            <a:ext cx="6066820"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itle 4">
            <a:extLst>
              <a:ext uri="{FF2B5EF4-FFF2-40B4-BE49-F238E27FC236}">
                <a16:creationId xmlns:a16="http://schemas.microsoft.com/office/drawing/2014/main" id="{C47494AC-35A7-2A4D-9A15-1AF0A89F5426}"/>
              </a:ext>
            </a:extLst>
          </p:cNvPr>
          <p:cNvSpPr txBox="1">
            <a:spLocks/>
          </p:cNvSpPr>
          <p:nvPr/>
        </p:nvSpPr>
        <p:spPr bwMode="auto">
          <a:xfrm>
            <a:off x="704352" y="2812876"/>
            <a:ext cx="5039193" cy="9906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pPr algn="ctr"/>
            <a:r>
              <a:rPr lang="en-US" sz="2800"/>
              <a:t>Don’t miss the main event for Admins at Dreamforce!</a:t>
            </a:r>
          </a:p>
        </p:txBody>
      </p:sp>
      <p:pic>
        <p:nvPicPr>
          <p:cNvPr id="15" name="Picture 14">
            <a:extLst>
              <a:ext uri="{FF2B5EF4-FFF2-40B4-BE49-F238E27FC236}">
                <a16:creationId xmlns:a16="http://schemas.microsoft.com/office/drawing/2014/main" id="{0AEF02C0-AB7E-5E4F-9D12-814EEE951A4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20700000">
            <a:off x="9168252" y="4527807"/>
            <a:ext cx="2600850" cy="1435608"/>
          </a:xfrm>
          <a:prstGeom prst="rect">
            <a:avLst/>
          </a:prstGeom>
          <a:ln w="50800">
            <a:solidFill>
              <a:srgbClr val="454448"/>
            </a:solidFill>
          </a:ln>
        </p:spPr>
      </p:pic>
      <p:pic>
        <p:nvPicPr>
          <p:cNvPr id="16" name="Picture 15">
            <a:extLst>
              <a:ext uri="{FF2B5EF4-FFF2-40B4-BE49-F238E27FC236}">
                <a16:creationId xmlns:a16="http://schemas.microsoft.com/office/drawing/2014/main" id="{DBD9ADD1-3FC3-8746-BBCE-5E7A11B3845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655851">
            <a:off x="6636279" y="4532735"/>
            <a:ext cx="2636129" cy="1482822"/>
          </a:xfrm>
          <a:prstGeom prst="rect">
            <a:avLst/>
          </a:prstGeom>
          <a:ln w="50800">
            <a:solidFill>
              <a:srgbClr val="454448"/>
            </a:solidFill>
          </a:ln>
        </p:spPr>
      </p:pic>
      <p:pic>
        <p:nvPicPr>
          <p:cNvPr id="17" name="Picture 16">
            <a:extLst>
              <a:ext uri="{FF2B5EF4-FFF2-40B4-BE49-F238E27FC236}">
                <a16:creationId xmlns:a16="http://schemas.microsoft.com/office/drawing/2014/main" id="{3F22322D-2AB6-9649-8371-6AB2D1F6322B}"/>
              </a:ext>
            </a:extLst>
          </p:cNvPr>
          <p:cNvPicPr>
            <a:picLocks noChangeAspect="1"/>
          </p:cNvPicPr>
          <p:nvPr/>
        </p:nvPicPr>
        <p:blipFill>
          <a:blip r:embed="rId6"/>
          <a:stretch>
            <a:fillRect/>
          </a:stretch>
        </p:blipFill>
        <p:spPr>
          <a:xfrm>
            <a:off x="8915863" y="4553722"/>
            <a:ext cx="1679059" cy="2602543"/>
          </a:xfrm>
          <a:prstGeom prst="rect">
            <a:avLst/>
          </a:prstGeom>
        </p:spPr>
      </p:pic>
      <p:sp>
        <p:nvSpPr>
          <p:cNvPr id="19" name="Rounded Rectangle 18">
            <a:extLst>
              <a:ext uri="{FF2B5EF4-FFF2-40B4-BE49-F238E27FC236}">
                <a16:creationId xmlns:a16="http://schemas.microsoft.com/office/drawing/2014/main" id="{3FB8BE58-1701-1C44-9FFF-F3CE433AE543}"/>
              </a:ext>
            </a:extLst>
          </p:cNvPr>
          <p:cNvSpPr/>
          <p:nvPr/>
        </p:nvSpPr>
        <p:spPr>
          <a:xfrm>
            <a:off x="256689" y="4326884"/>
            <a:ext cx="5990378" cy="1095608"/>
          </a:xfrm>
          <a:prstGeom prst="roundRect">
            <a:avLst>
              <a:gd name="adj" fmla="val 10619"/>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alesforce Sans"/>
              <a:cs typeface="Salesforce Sans"/>
            </a:endParaRPr>
          </a:p>
        </p:txBody>
      </p:sp>
      <p:sp>
        <p:nvSpPr>
          <p:cNvPr id="8" name="Content Placeholder 1">
            <a:extLst>
              <a:ext uri="{FF2B5EF4-FFF2-40B4-BE49-F238E27FC236}">
                <a16:creationId xmlns:a16="http://schemas.microsoft.com/office/drawing/2014/main" id="{5C4B8F22-B061-3A47-959C-59EFA7944FAF}"/>
              </a:ext>
            </a:extLst>
          </p:cNvPr>
          <p:cNvSpPr>
            <a:spLocks noGrp="1"/>
          </p:cNvSpPr>
          <p:nvPr>
            <p:ph type="body" sz="quarter" idx="16"/>
          </p:nvPr>
        </p:nvSpPr>
        <p:spPr>
          <a:xfrm>
            <a:off x="124875" y="4443801"/>
            <a:ext cx="6198151" cy="861774"/>
          </a:xfrm>
        </p:spPr>
        <p:txBody>
          <a:bodyPr/>
          <a:lstStyle/>
          <a:p>
            <a:pPr algn="ctr"/>
            <a:r>
              <a:rPr lang="en-US" sz="2800">
                <a:solidFill>
                  <a:schemeClr val="bg1"/>
                </a:solidFill>
              </a:rPr>
              <a:t>Thursday, November 21 @ 5pm</a:t>
            </a:r>
            <a:br>
              <a:rPr lang="en-US" sz="2800">
                <a:solidFill>
                  <a:schemeClr val="bg1"/>
                </a:solidFill>
              </a:rPr>
            </a:br>
            <a:r>
              <a:rPr lang="en-US" sz="2800">
                <a:solidFill>
                  <a:schemeClr val="bg1"/>
                </a:solidFill>
              </a:rPr>
              <a:t>Moscone North, Hall F</a:t>
            </a:r>
          </a:p>
        </p:txBody>
      </p:sp>
    </p:spTree>
    <p:extLst>
      <p:ext uri="{BB962C8B-B14F-4D97-AF65-F5344CB8AC3E}">
        <p14:creationId xmlns:p14="http://schemas.microsoft.com/office/powerpoint/2010/main" val="28554957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8" name="Image" descr="Image"/>
          <p:cNvPicPr>
            <a:picLocks noChangeAspect="1"/>
          </p:cNvPicPr>
          <p:nvPr/>
        </p:nvPicPr>
        <p:blipFill>
          <a:blip r:embed="rId3" cstate="screen">
            <a:alphaModFix amt="26683"/>
            <a:extLst>
              <a:ext uri="{28A0092B-C50C-407E-A947-70E740481C1C}">
                <a14:useLocalDpi xmlns:a14="http://schemas.microsoft.com/office/drawing/2010/main"/>
              </a:ext>
            </a:extLst>
          </a:blip>
          <a:srcRect/>
          <a:stretch>
            <a:fillRect/>
          </a:stretch>
        </p:blipFill>
        <p:spPr>
          <a:xfrm rot="410085">
            <a:off x="4306370" y="1321345"/>
            <a:ext cx="9601011" cy="6319421"/>
          </a:xfrm>
          <a:custGeom>
            <a:avLst/>
            <a:gdLst/>
            <a:ahLst/>
            <a:cxnLst>
              <a:cxn ang="0">
                <a:pos x="wd2" y="hd2"/>
              </a:cxn>
              <a:cxn ang="5400000">
                <a:pos x="wd2" y="hd2"/>
              </a:cxn>
              <a:cxn ang="10800000">
                <a:pos x="wd2" y="hd2"/>
              </a:cxn>
              <a:cxn ang="16200000">
                <a:pos x="wd2" y="hd2"/>
              </a:cxn>
            </a:cxnLst>
            <a:rect l="0" t="0" r="r" b="b"/>
            <a:pathLst>
              <a:path w="21600" h="21600" extrusionOk="0">
                <a:moveTo>
                  <a:pt x="0" y="2270"/>
                </a:moveTo>
                <a:lnTo>
                  <a:pt x="0" y="13913"/>
                </a:lnTo>
                <a:lnTo>
                  <a:pt x="606" y="21600"/>
                </a:lnTo>
                <a:lnTo>
                  <a:pt x="4444" y="21600"/>
                </a:lnTo>
                <a:lnTo>
                  <a:pt x="21600" y="18476"/>
                </a:lnTo>
                <a:lnTo>
                  <a:pt x="20142" y="0"/>
                </a:lnTo>
                <a:lnTo>
                  <a:pt x="12466" y="0"/>
                </a:lnTo>
                <a:lnTo>
                  <a:pt x="0" y="2270"/>
                </a:lnTo>
                <a:close/>
              </a:path>
            </a:pathLst>
          </a:custGeom>
          <a:ln w="12700">
            <a:miter lim="400000"/>
          </a:ln>
        </p:spPr>
      </p:pic>
      <p:pic>
        <p:nvPicPr>
          <p:cNvPr id="1969" name="Image" descr="Image"/>
          <p:cNvPicPr>
            <a:picLocks noChangeAspect="1"/>
          </p:cNvPicPr>
          <p:nvPr/>
        </p:nvPicPr>
        <p:blipFill>
          <a:blip r:embed="rId4" cstate="screen">
            <a:alphaModFix amt="19000"/>
            <a:extLst>
              <a:ext uri="{28A0092B-C50C-407E-A947-70E740481C1C}">
                <a14:useLocalDpi xmlns:a14="http://schemas.microsoft.com/office/drawing/2010/main"/>
              </a:ext>
            </a:extLst>
          </a:blip>
          <a:srcRect/>
          <a:stretch>
            <a:fillRect/>
          </a:stretch>
        </p:blipFill>
        <p:spPr>
          <a:xfrm flipH="1">
            <a:off x="-990844" y="893"/>
            <a:ext cx="8349521" cy="2323874"/>
          </a:xfrm>
          <a:prstGeom prst="rect">
            <a:avLst/>
          </a:prstGeom>
          <a:ln w="12700">
            <a:miter lim="400000"/>
          </a:ln>
        </p:spPr>
      </p:pic>
      <p:pic>
        <p:nvPicPr>
          <p:cNvPr id="1970" name="Image" descr="Image"/>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98600" y="593792"/>
            <a:ext cx="467367" cy="327131"/>
          </a:xfrm>
          <a:prstGeom prst="rect">
            <a:avLst/>
          </a:prstGeom>
          <a:ln w="12700">
            <a:miter lim="400000"/>
          </a:ln>
        </p:spPr>
      </p:pic>
      <p:sp>
        <p:nvSpPr>
          <p:cNvPr id="1971" name="Forward Looking Statement"/>
          <p:cNvSpPr>
            <a:spLocks noGrp="1"/>
          </p:cNvSpPr>
          <p:nvPr>
            <p:ph type="body" idx="14"/>
          </p:nvPr>
        </p:nvSpPr>
        <p:spPr>
          <a:xfrm>
            <a:off x="508859" y="893"/>
            <a:ext cx="10219846" cy="983994"/>
          </a:xfrm>
          <a:prstGeom prst="rect">
            <a:avLst/>
          </a:prstGeom>
        </p:spPr>
        <p:txBody>
          <a:bodyPr/>
          <a:lstStyle/>
          <a:p>
            <a:r>
              <a:rPr dirty="0">
                <a:latin typeface="Salesforce Sans" panose="020B0505020202020203" pitchFamily="34" charset="77"/>
              </a:rPr>
              <a:t>Forward Looking Statement</a:t>
            </a:r>
          </a:p>
        </p:txBody>
      </p:sp>
      <p:sp>
        <p:nvSpPr>
          <p:cNvPr id="1990" name="Statement under the Private Securities Litigation Reform Act of 1995:…"/>
          <p:cNvSpPr txBox="1">
            <a:spLocks noGrp="1"/>
          </p:cNvSpPr>
          <p:nvPr>
            <p:ph type="body" idx="4294967295"/>
          </p:nvPr>
        </p:nvSpPr>
        <p:spPr>
          <a:xfrm>
            <a:off x="508859" y="1162830"/>
            <a:ext cx="11252613" cy="5351289"/>
          </a:xfrm>
          <a:prstGeom prst="rect">
            <a:avLst/>
          </a:prstGeom>
        </p:spPr>
        <p:txBody>
          <a:bodyPr/>
          <a:lstStyle/>
          <a:p>
            <a:pPr algn="just">
              <a:lnSpc>
                <a:spcPct val="150000"/>
              </a:lnSpc>
              <a:spcBef>
                <a:spcPts val="750"/>
              </a:spcBef>
              <a:buClrTx/>
              <a:buSzTx/>
              <a:defRPr sz="1900" b="0" spc="0" baseline="10526"/>
            </a:pPr>
            <a:r>
              <a:rPr dirty="0"/>
              <a:t>Statement under the Private Securities Litigation Reform Act of 1995:</a:t>
            </a:r>
          </a:p>
          <a:p>
            <a:pPr defTabSz="228554">
              <a:spcBef>
                <a:spcPts val="0"/>
              </a:spcBef>
              <a:buClrTx/>
              <a:buSzTx/>
              <a:defRPr sz="1900" b="0" spc="0"/>
            </a:pPr>
            <a:r>
              <a:rPr sz="1000" dirty="0"/>
              <a:t>This presentation contains forward-looking statements about the company’s financial and operating results, which may include expected GAAP and non-GAAP financial and other operating and non-operating results, including revenue, net income, diluted earnings per share, operating cash flow growth, operating margin improvement, expected revenue growth, expected current remaining performance obligation growth, expected tax rates, the one-time accounting non-cash charge that was incurred in connection with the </a:t>
            </a:r>
            <a:r>
              <a:rPr sz="1000" dirty="0" err="1"/>
              <a:t>Salesforce.org</a:t>
            </a:r>
            <a:r>
              <a:rPr sz="1000" dirty="0"/>
              <a:t> combination; stock-based compensation expenses, amortization of purchased intangibles, shares outstanding, market growth and sustainability goals. The achievement or success of the matters covered by such forward-looking statements involves risks, uncertainties and assumptions. If any such risks or uncertainties materialize or if any of the assumptions prove incorrect, the company’s results could differ materially from the results expressed or implied by the forward-looking statements we make. </a:t>
            </a:r>
          </a:p>
          <a:p>
            <a:pPr defTabSz="228554">
              <a:spcBef>
                <a:spcPts val="0"/>
              </a:spcBef>
              <a:buClrTx/>
              <a:buSzTx/>
              <a:defRPr sz="1900" b="0" spc="0"/>
            </a:pPr>
            <a:endParaRPr sz="1000" dirty="0"/>
          </a:p>
          <a:p>
            <a:pPr defTabSz="228554">
              <a:spcBef>
                <a:spcPts val="0"/>
              </a:spcBef>
              <a:buClrTx/>
              <a:buSzTx/>
              <a:defRPr sz="1900" b="0" spc="0"/>
            </a:pPr>
            <a:r>
              <a:rPr sz="1000" dirty="0"/>
              <a:t>The risks and uncertainties referred to above include -- but are not limited to -- risks associated with the effect of general economic and market conditions; the impact of geopolitical events; the impact of foreign currency exchange rate and interest rate fluctuations on our results; our business strategy and our plan to build our business, including our strategy to be the leading provider of enterprise cloud computing applications and platforms; the pace of change and innovation in enterprise cloud computing services; the seasonal nature of our sales cycles; the competitive nature of the market in which we participate; our international expansion strategy; the demands on our personnel and infrastructure resulting from significant growth in our customer base and operations, including as a result of acquisitions; our service performance and security, including the resources and costs required to avoid unanticipated downtime and prevent, detect and remediate potential security breaches; the expenses associated with new data centers and third-party infrastructure providers; additional data center capacity; real estate and office facilities space; our operating results and cash flows; new services and product features, including any efforts to expand our services beyond the CRM market; our strategy of acquiring or making investments in complementary businesses, joint ventures, services, technologies and intellectual property rights; the performance and fair value of our investments in complementary businesses through our strategic investment portfolio; our ability to realize the benefits from strategic partnerships, joint ventures and investments; the impact of future gains or losses from our strategic investment portfolio, including gains or losses from overall market conditions that may affect the publicly traded companies within the company's strategic investment portfolio; our ability to execute our business plans; our ability to successfully integrate acquired businesses and technologies, including delays related to the integration of Tableau due to regulatory review by the United Kingdom Competition and Markets Authority; our ability to continue to grow unearned revenue and remaining performance obligation; our ability to protect our intellectual property rights; our ability to develop our brands; our reliance on third-party hardware, software and platform providers; our dependency on the development and maintenance of the infrastructure of the Internet; the effect of evolving domestic and foreign government regulations, including those related to the provision of services on the Internet, those related to accessing the Internet, and those addressing data privacy, cross-border data transfers and import and export controls; the valuation of our deferred tax assets and the release of related valuation allowances; the potential availability of additional tax assets in the future; the impact of new accounting pronouncements and tax laws; uncertainties affecting our ability to estimate our tax rate; the impact of expensing stock options and other equity awards; the sufficiency of our capital resources; factors related to our outstanding debt, revolving credit facility, term loan and loan associated with 50 Fremont; compliance with our debt covenants and lease obligations; current and potential litigation involving us; and the impact of climate change.</a:t>
            </a:r>
          </a:p>
          <a:p>
            <a:pPr defTabSz="228554">
              <a:spcBef>
                <a:spcPts val="0"/>
              </a:spcBef>
              <a:buClrTx/>
              <a:buSzTx/>
              <a:defRPr sz="1900" b="0" spc="0"/>
            </a:pPr>
            <a:endParaRPr sz="1000" dirty="0"/>
          </a:p>
          <a:p>
            <a:pPr defTabSz="228554">
              <a:spcBef>
                <a:spcPts val="0"/>
              </a:spcBef>
              <a:buClrTx/>
              <a:buSzTx/>
              <a:defRPr sz="1900" b="0" spc="0"/>
            </a:pPr>
            <a:r>
              <a:rPr sz="1000" dirty="0"/>
              <a:t>Further information on these and other factors that could affect the company’s financial results is included in the reports on Forms 10-K, 10-Q and 8-K and in other filings it makes with the Securities and Exchange Commission from time to time. These documents are available on the SEC Filings section of the Investor Information section of the company’s website at </a:t>
            </a:r>
            <a:r>
              <a:rPr sz="1000" dirty="0" err="1"/>
              <a:t>www.salesforce.com</a:t>
            </a:r>
            <a:r>
              <a:rPr sz="1000" dirty="0"/>
              <a:t>/investor. </a:t>
            </a:r>
          </a:p>
          <a:p>
            <a:pPr defTabSz="228554">
              <a:spcBef>
                <a:spcPts val="0"/>
              </a:spcBef>
              <a:buClrTx/>
              <a:buSzTx/>
              <a:defRPr sz="1900" b="0" spc="0"/>
            </a:pPr>
            <a:endParaRPr sz="1000" dirty="0"/>
          </a:p>
          <a:p>
            <a:pPr defTabSz="228554">
              <a:spcBef>
                <a:spcPts val="0"/>
              </a:spcBef>
              <a:buClrTx/>
              <a:buSzTx/>
              <a:defRPr sz="1900" b="0" spc="0"/>
            </a:pPr>
            <a:r>
              <a:rPr sz="1000" dirty="0" err="1"/>
              <a:t>Salesforce.com</a:t>
            </a:r>
            <a:r>
              <a:rPr sz="1000" dirty="0"/>
              <a:t>, </a:t>
            </a:r>
            <a:r>
              <a:rPr sz="1000" dirty="0" err="1"/>
              <a:t>inc.</a:t>
            </a:r>
            <a:r>
              <a:rPr sz="1000" dirty="0"/>
              <a:t> assumes no obligation and does not intend to update these forward-looking statements, except as required by law.</a:t>
            </a:r>
            <a:endParaRPr sz="1000" dirty="0">
              <a:latin typeface="Times"/>
              <a:ea typeface="Times"/>
              <a:cs typeface="Times"/>
              <a:sym typeface="Times"/>
            </a:endParaRPr>
          </a:p>
        </p:txBody>
      </p:sp>
    </p:spTree>
    <p:extLst>
      <p:ext uri="{BB962C8B-B14F-4D97-AF65-F5344CB8AC3E}">
        <p14:creationId xmlns:p14="http://schemas.microsoft.com/office/powerpoint/2010/main" val="421623475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19B1D33-8DC0-4544-B2E1-45358FF0265E}"/>
              </a:ext>
            </a:extLst>
          </p:cNvPr>
          <p:cNvSpPr>
            <a:spLocks noGrp="1"/>
          </p:cNvSpPr>
          <p:nvPr>
            <p:ph type="body" sz="quarter" idx="16"/>
          </p:nvPr>
        </p:nvSpPr>
        <p:spPr/>
        <p:txBody>
          <a:bodyPr/>
          <a:lstStyle/>
          <a:p>
            <a:r>
              <a:rPr lang="en-US" i="1"/>
              <a:t>Trailhead Zone at Moscone West, First Floor</a:t>
            </a:r>
          </a:p>
        </p:txBody>
      </p:sp>
      <p:sp>
        <p:nvSpPr>
          <p:cNvPr id="5" name="Title 4">
            <a:extLst>
              <a:ext uri="{FF2B5EF4-FFF2-40B4-BE49-F238E27FC236}">
                <a16:creationId xmlns:a16="http://schemas.microsoft.com/office/drawing/2014/main" id="{2620E770-F95C-A24D-AA92-9648B6F43C75}"/>
              </a:ext>
            </a:extLst>
          </p:cNvPr>
          <p:cNvSpPr>
            <a:spLocks noGrp="1"/>
          </p:cNvSpPr>
          <p:nvPr>
            <p:ph type="title"/>
          </p:nvPr>
        </p:nvSpPr>
        <p:spPr/>
        <p:txBody>
          <a:bodyPr/>
          <a:lstStyle/>
          <a:p>
            <a:r>
              <a:rPr lang="en-US"/>
              <a:t>Join us in the Admin Meadow</a:t>
            </a:r>
          </a:p>
        </p:txBody>
      </p:sp>
      <p:pic>
        <p:nvPicPr>
          <p:cNvPr id="7" name="Picture 6">
            <a:extLst>
              <a:ext uri="{FF2B5EF4-FFF2-40B4-BE49-F238E27FC236}">
                <a16:creationId xmlns:a16="http://schemas.microsoft.com/office/drawing/2014/main" id="{F3AC2A03-7B55-544A-ABBF-498E00DA1E7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1129324" y="1935089"/>
            <a:ext cx="2573813" cy="2552315"/>
          </a:xfrm>
          <a:prstGeom prst="ellipse">
            <a:avLst/>
          </a:prstGeom>
          <a:ln w="38100">
            <a:solidFill>
              <a:schemeClr val="tx1"/>
            </a:solidFill>
          </a:ln>
        </p:spPr>
      </p:pic>
      <p:sp>
        <p:nvSpPr>
          <p:cNvPr id="8" name="TextBox 7">
            <a:extLst>
              <a:ext uri="{FF2B5EF4-FFF2-40B4-BE49-F238E27FC236}">
                <a16:creationId xmlns:a16="http://schemas.microsoft.com/office/drawing/2014/main" id="{7A9651E8-6F3E-DE47-BD4F-C5DD2380EFBD}"/>
              </a:ext>
            </a:extLst>
          </p:cNvPr>
          <p:cNvSpPr txBox="1"/>
          <p:nvPr/>
        </p:nvSpPr>
        <p:spPr>
          <a:xfrm>
            <a:off x="4855486" y="4854010"/>
            <a:ext cx="2472180" cy="1377300"/>
          </a:xfrm>
          <a:prstGeom prst="rect">
            <a:avLst/>
          </a:prstGeom>
          <a:noFill/>
        </p:spPr>
        <p:txBody>
          <a:bodyPr wrap="square" rtlCol="0">
            <a:spAutoFit/>
          </a:bodyPr>
          <a:lstStyle/>
          <a:p>
            <a:pPr algn="ctr">
              <a:spcBef>
                <a:spcPts val="300"/>
              </a:spcBef>
              <a:spcAft>
                <a:spcPts val="600"/>
              </a:spcAft>
            </a:pPr>
            <a:r>
              <a:rPr lang="en-US" sz="2000" b="1">
                <a:solidFill>
                  <a:schemeClr val="accent2"/>
                </a:solidFill>
                <a:latin typeface="Salesforce Sans"/>
                <a:cs typeface="Salesforce Sans"/>
              </a:rPr>
              <a:t>#</a:t>
            </a:r>
            <a:r>
              <a:rPr lang="en-US" sz="2000" b="1" err="1">
                <a:solidFill>
                  <a:schemeClr val="accent2"/>
                </a:solidFill>
                <a:latin typeface="Salesforce Sans"/>
                <a:cs typeface="Salesforce Sans"/>
              </a:rPr>
              <a:t>AwesomeAdmin</a:t>
            </a:r>
            <a:endParaRPr lang="en-US" sz="2000" b="1">
              <a:solidFill>
                <a:schemeClr val="accent2"/>
              </a:solidFill>
              <a:latin typeface="Salesforce Sans"/>
              <a:cs typeface="Salesforce Sans"/>
            </a:endParaRPr>
          </a:p>
          <a:p>
            <a:pPr algn="ctr">
              <a:spcBef>
                <a:spcPts val="300"/>
              </a:spcBef>
              <a:spcAft>
                <a:spcPts val="600"/>
              </a:spcAft>
            </a:pPr>
            <a:r>
              <a:rPr lang="en-US" sz="1400">
                <a:solidFill>
                  <a:schemeClr val="accent2"/>
                </a:solidFill>
                <a:latin typeface="Salesforce Sans"/>
                <a:cs typeface="Salesforce Sans"/>
              </a:rPr>
              <a:t>Connect with fellow Admins by sharing what makes you an Admin in the meadow and online! </a:t>
            </a:r>
          </a:p>
        </p:txBody>
      </p:sp>
      <p:sp>
        <p:nvSpPr>
          <p:cNvPr id="9" name="TextBox 8">
            <a:extLst>
              <a:ext uri="{FF2B5EF4-FFF2-40B4-BE49-F238E27FC236}">
                <a16:creationId xmlns:a16="http://schemas.microsoft.com/office/drawing/2014/main" id="{14343667-41DE-6047-B102-26F234CA2FFF}"/>
              </a:ext>
            </a:extLst>
          </p:cNvPr>
          <p:cNvSpPr txBox="1"/>
          <p:nvPr/>
        </p:nvSpPr>
        <p:spPr>
          <a:xfrm>
            <a:off x="1236299" y="4854010"/>
            <a:ext cx="2348522" cy="1123384"/>
          </a:xfrm>
          <a:prstGeom prst="rect">
            <a:avLst/>
          </a:prstGeom>
          <a:noFill/>
        </p:spPr>
        <p:txBody>
          <a:bodyPr wrap="square" rtlCol="0">
            <a:spAutoFit/>
          </a:bodyPr>
          <a:lstStyle/>
          <a:p>
            <a:pPr algn="ctr">
              <a:spcBef>
                <a:spcPts val="300"/>
              </a:spcBef>
              <a:spcAft>
                <a:spcPts val="600"/>
              </a:spcAft>
            </a:pPr>
            <a:r>
              <a:rPr lang="en-US" sz="2000" b="1">
                <a:solidFill>
                  <a:schemeClr val="accent2"/>
                </a:solidFill>
                <a:latin typeface="Salesforce Sans"/>
                <a:cs typeface="Salesforce Sans"/>
              </a:rPr>
              <a:t>Admin Theater</a:t>
            </a:r>
          </a:p>
          <a:p>
            <a:pPr algn="ctr"/>
            <a:r>
              <a:rPr lang="en-US" sz="1400">
                <a:solidFill>
                  <a:schemeClr val="accent2"/>
                </a:solidFill>
                <a:latin typeface="Salesforce Sans"/>
                <a:cs typeface="Salesforce Sans"/>
              </a:rPr>
              <a:t>Stop by the theater to hear presentations </a:t>
            </a:r>
          </a:p>
          <a:p>
            <a:pPr algn="ctr"/>
            <a:r>
              <a:rPr lang="en-US" sz="1400" i="1">
                <a:solidFill>
                  <a:schemeClr val="accent2"/>
                </a:solidFill>
                <a:latin typeface="Salesforce Sans"/>
                <a:cs typeface="Salesforce Sans"/>
              </a:rPr>
              <a:t>for</a:t>
            </a:r>
            <a:r>
              <a:rPr lang="en-US" sz="1400">
                <a:solidFill>
                  <a:schemeClr val="accent2"/>
                </a:solidFill>
                <a:latin typeface="Salesforce Sans"/>
                <a:cs typeface="Salesforce Sans"/>
              </a:rPr>
              <a:t> Admins </a:t>
            </a:r>
            <a:r>
              <a:rPr lang="en-US" sz="1400" i="1">
                <a:solidFill>
                  <a:schemeClr val="accent2"/>
                </a:solidFill>
                <a:latin typeface="Salesforce Sans"/>
                <a:cs typeface="Salesforce Sans"/>
              </a:rPr>
              <a:t>by</a:t>
            </a:r>
            <a:r>
              <a:rPr lang="en-US" sz="1400">
                <a:solidFill>
                  <a:schemeClr val="accent2"/>
                </a:solidFill>
                <a:latin typeface="Salesforce Sans"/>
                <a:cs typeface="Salesforce Sans"/>
              </a:rPr>
              <a:t> Admins.</a:t>
            </a:r>
          </a:p>
        </p:txBody>
      </p:sp>
      <p:sp>
        <p:nvSpPr>
          <p:cNvPr id="10" name="TextBox 9">
            <a:extLst>
              <a:ext uri="{FF2B5EF4-FFF2-40B4-BE49-F238E27FC236}">
                <a16:creationId xmlns:a16="http://schemas.microsoft.com/office/drawing/2014/main" id="{B01E0F5B-D41D-0E4C-9905-EA1F353CE253}"/>
              </a:ext>
            </a:extLst>
          </p:cNvPr>
          <p:cNvSpPr txBox="1"/>
          <p:nvPr/>
        </p:nvSpPr>
        <p:spPr>
          <a:xfrm>
            <a:off x="8598331" y="4854010"/>
            <a:ext cx="2652958" cy="1161857"/>
          </a:xfrm>
          <a:prstGeom prst="rect">
            <a:avLst/>
          </a:prstGeom>
          <a:noFill/>
        </p:spPr>
        <p:txBody>
          <a:bodyPr wrap="square" rtlCol="0">
            <a:spAutoFit/>
          </a:bodyPr>
          <a:lstStyle/>
          <a:p>
            <a:pPr algn="ctr">
              <a:spcBef>
                <a:spcPts val="300"/>
              </a:spcBef>
              <a:spcAft>
                <a:spcPts val="600"/>
              </a:spcAft>
            </a:pPr>
            <a:r>
              <a:rPr lang="en-US" sz="2000" b="1">
                <a:solidFill>
                  <a:schemeClr val="accent2"/>
                </a:solidFill>
                <a:latin typeface="Salesforce Sans"/>
                <a:cs typeface="Salesforce Sans"/>
              </a:rPr>
              <a:t>Admin Booths</a:t>
            </a:r>
          </a:p>
          <a:p>
            <a:pPr algn="ctr">
              <a:spcBef>
                <a:spcPts val="300"/>
              </a:spcBef>
              <a:spcAft>
                <a:spcPts val="600"/>
              </a:spcAft>
            </a:pPr>
            <a:r>
              <a:rPr lang="en-US" sz="1400">
                <a:solidFill>
                  <a:schemeClr val="accent2"/>
                </a:solidFill>
                <a:latin typeface="Salesforce Sans"/>
                <a:cs typeface="Salesforce Sans"/>
              </a:rPr>
              <a:t>Get your questions answered at one of the demo booths or the consultation station.</a:t>
            </a:r>
          </a:p>
        </p:txBody>
      </p:sp>
      <p:pic>
        <p:nvPicPr>
          <p:cNvPr id="13" name="Picture 12">
            <a:extLst>
              <a:ext uri="{FF2B5EF4-FFF2-40B4-BE49-F238E27FC236}">
                <a16:creationId xmlns:a16="http://schemas.microsoft.com/office/drawing/2014/main" id="{FFA7E38F-27CE-4B4C-9B8C-FA6D1C13FB76}"/>
              </a:ext>
            </a:extLst>
          </p:cNvPr>
          <p:cNvPicPr>
            <a:picLocks noChangeAspect="1"/>
          </p:cNvPicPr>
          <p:nvPr/>
        </p:nvPicPr>
        <p:blipFill>
          <a:blip r:embed="rId4"/>
          <a:stretch>
            <a:fillRect/>
          </a:stretch>
        </p:blipFill>
        <p:spPr>
          <a:xfrm>
            <a:off x="4579815" y="1804256"/>
            <a:ext cx="2829169" cy="2829169"/>
          </a:xfrm>
          <a:prstGeom prst="rect">
            <a:avLst/>
          </a:prstGeom>
        </p:spPr>
      </p:pic>
      <p:pic>
        <p:nvPicPr>
          <p:cNvPr id="15" name="Picture 14">
            <a:extLst>
              <a:ext uri="{FF2B5EF4-FFF2-40B4-BE49-F238E27FC236}">
                <a16:creationId xmlns:a16="http://schemas.microsoft.com/office/drawing/2014/main" id="{56C31DE0-D71E-7E44-B1C2-1E307C279532}"/>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8598331" y="1935089"/>
            <a:ext cx="2573813" cy="2567505"/>
          </a:xfrm>
          <a:prstGeom prst="ellipse">
            <a:avLst/>
          </a:prstGeom>
          <a:ln w="38100">
            <a:solidFill>
              <a:schemeClr val="tx1"/>
            </a:solidFill>
          </a:ln>
        </p:spPr>
      </p:pic>
    </p:spTree>
    <p:extLst>
      <p:ext uri="{BB962C8B-B14F-4D97-AF65-F5344CB8AC3E}">
        <p14:creationId xmlns:p14="http://schemas.microsoft.com/office/powerpoint/2010/main" val="60595254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F09F7D1B-8687-5446-B505-B638E19D41F6}"/>
              </a:ext>
            </a:extLst>
          </p:cNvPr>
          <p:cNvSpPr/>
          <p:nvPr/>
        </p:nvSpPr>
        <p:spPr>
          <a:xfrm>
            <a:off x="1362197" y="4501662"/>
            <a:ext cx="9464431" cy="2157046"/>
          </a:xfrm>
          <a:prstGeom prst="roundRect">
            <a:avLst/>
          </a:prstGeom>
          <a:solidFill>
            <a:schemeClr val="tx2">
              <a:lumMod val="20000"/>
              <a:lumOff val="80000"/>
            </a:schemeClr>
          </a:solidFill>
          <a:ln>
            <a:solidFill>
              <a:schemeClr val="tx1"/>
            </a:solidFill>
          </a:ln>
          <a:effectLst>
            <a:outerShdw blurRad="63500" sx="72000" sy="72000" algn="ctr" rotWithShape="0">
              <a:schemeClr val="bg2">
                <a:alpha val="40000"/>
              </a:scheme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alesforce Sans"/>
              <a:cs typeface="Salesforce Sans"/>
            </a:endParaRPr>
          </a:p>
        </p:txBody>
      </p:sp>
      <p:sp>
        <p:nvSpPr>
          <p:cNvPr id="7" name="Content Placeholder 6">
            <a:extLst>
              <a:ext uri="{FF2B5EF4-FFF2-40B4-BE49-F238E27FC236}">
                <a16:creationId xmlns:a16="http://schemas.microsoft.com/office/drawing/2014/main" id="{06496359-4E93-2243-82AA-F334D55F08DF}"/>
              </a:ext>
            </a:extLst>
          </p:cNvPr>
          <p:cNvSpPr>
            <a:spLocks noGrp="1"/>
          </p:cNvSpPr>
          <p:nvPr>
            <p:ph sz="quarter" idx="11"/>
          </p:nvPr>
        </p:nvSpPr>
        <p:spPr>
          <a:xfrm>
            <a:off x="1843627" y="3633959"/>
            <a:ext cx="1272931" cy="351693"/>
          </a:xfrm>
        </p:spPr>
        <p:txBody>
          <a:bodyPr/>
          <a:lstStyle/>
          <a:p>
            <a:pPr algn="ctr"/>
            <a:r>
              <a:rPr lang="en-US" b="1"/>
              <a:t>Podcast</a:t>
            </a:r>
          </a:p>
        </p:txBody>
      </p:sp>
      <p:sp>
        <p:nvSpPr>
          <p:cNvPr id="8" name="Text Placeholder 7">
            <a:extLst>
              <a:ext uri="{FF2B5EF4-FFF2-40B4-BE49-F238E27FC236}">
                <a16:creationId xmlns:a16="http://schemas.microsoft.com/office/drawing/2014/main" id="{C2FC13C5-FE1B-074E-AB6B-F8F74784FB7D}"/>
              </a:ext>
            </a:extLst>
          </p:cNvPr>
          <p:cNvSpPr>
            <a:spLocks noGrp="1"/>
          </p:cNvSpPr>
          <p:nvPr>
            <p:ph type="body" sz="quarter" idx="16"/>
          </p:nvPr>
        </p:nvSpPr>
        <p:spPr/>
        <p:txBody>
          <a:bodyPr/>
          <a:lstStyle/>
          <a:p>
            <a:r>
              <a:rPr lang="en-US" b="1" err="1"/>
              <a:t>admin.salesforce.com</a:t>
            </a:r>
            <a:endParaRPr lang="en-US" b="1"/>
          </a:p>
        </p:txBody>
      </p:sp>
      <p:sp>
        <p:nvSpPr>
          <p:cNvPr id="6" name="Title 5">
            <a:extLst>
              <a:ext uri="{FF2B5EF4-FFF2-40B4-BE49-F238E27FC236}">
                <a16:creationId xmlns:a16="http://schemas.microsoft.com/office/drawing/2014/main" id="{56F943CC-8AC5-3744-BC2F-A636B6F0A80A}"/>
              </a:ext>
            </a:extLst>
          </p:cNvPr>
          <p:cNvSpPr>
            <a:spLocks noGrp="1"/>
          </p:cNvSpPr>
          <p:nvPr>
            <p:ph type="title"/>
          </p:nvPr>
        </p:nvSpPr>
        <p:spPr/>
        <p:txBody>
          <a:bodyPr/>
          <a:lstStyle/>
          <a:p>
            <a:r>
              <a:rPr lang="en-US"/>
              <a:t>Learn From #</a:t>
            </a:r>
            <a:r>
              <a:rPr lang="en-US" err="1"/>
              <a:t>AwesomeAdmins</a:t>
            </a:r>
            <a:r>
              <a:rPr lang="en-US"/>
              <a:t> Online</a:t>
            </a:r>
          </a:p>
        </p:txBody>
      </p:sp>
      <p:sp>
        <p:nvSpPr>
          <p:cNvPr id="5" name="Content Placeholder 6">
            <a:extLst>
              <a:ext uri="{FF2B5EF4-FFF2-40B4-BE49-F238E27FC236}">
                <a16:creationId xmlns:a16="http://schemas.microsoft.com/office/drawing/2014/main" id="{BC7530D3-A4B5-7840-8BCA-1F5279A62EE5}"/>
              </a:ext>
            </a:extLst>
          </p:cNvPr>
          <p:cNvSpPr txBox="1">
            <a:spLocks/>
          </p:cNvSpPr>
          <p:nvPr/>
        </p:nvSpPr>
        <p:spPr bwMode="auto">
          <a:xfrm>
            <a:off x="5569923" y="3630050"/>
            <a:ext cx="1457344" cy="359509"/>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b="1"/>
              <a:t>Video</a:t>
            </a:r>
          </a:p>
        </p:txBody>
      </p:sp>
      <p:sp>
        <p:nvSpPr>
          <p:cNvPr id="9" name="Content Placeholder 6">
            <a:extLst>
              <a:ext uri="{FF2B5EF4-FFF2-40B4-BE49-F238E27FC236}">
                <a16:creationId xmlns:a16="http://schemas.microsoft.com/office/drawing/2014/main" id="{68666072-0841-7449-820E-BFA2048E7BC8}"/>
              </a:ext>
            </a:extLst>
          </p:cNvPr>
          <p:cNvSpPr txBox="1">
            <a:spLocks/>
          </p:cNvSpPr>
          <p:nvPr/>
        </p:nvSpPr>
        <p:spPr bwMode="auto">
          <a:xfrm>
            <a:off x="9379523" y="3605632"/>
            <a:ext cx="862741" cy="359509"/>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b="1"/>
              <a:t>Blog</a:t>
            </a:r>
          </a:p>
        </p:txBody>
      </p:sp>
      <p:sp>
        <p:nvSpPr>
          <p:cNvPr id="10" name="Content Placeholder 6">
            <a:extLst>
              <a:ext uri="{FF2B5EF4-FFF2-40B4-BE49-F238E27FC236}">
                <a16:creationId xmlns:a16="http://schemas.microsoft.com/office/drawing/2014/main" id="{B0B0B06C-6272-AD40-BBD7-F1A277FEE409}"/>
              </a:ext>
            </a:extLst>
          </p:cNvPr>
          <p:cNvSpPr txBox="1">
            <a:spLocks/>
          </p:cNvSpPr>
          <p:nvPr/>
        </p:nvSpPr>
        <p:spPr bwMode="auto">
          <a:xfrm>
            <a:off x="4642730" y="5041441"/>
            <a:ext cx="2536583" cy="359509"/>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400" b="1"/>
              <a:t>connect with us</a:t>
            </a:r>
          </a:p>
        </p:txBody>
      </p:sp>
      <p:sp>
        <p:nvSpPr>
          <p:cNvPr id="11" name="Content Placeholder 6">
            <a:extLst>
              <a:ext uri="{FF2B5EF4-FFF2-40B4-BE49-F238E27FC236}">
                <a16:creationId xmlns:a16="http://schemas.microsoft.com/office/drawing/2014/main" id="{A041E088-4C9F-4C46-B4D7-EF6A71FD64C7}"/>
              </a:ext>
            </a:extLst>
          </p:cNvPr>
          <p:cNvSpPr txBox="1">
            <a:spLocks/>
          </p:cNvSpPr>
          <p:nvPr/>
        </p:nvSpPr>
        <p:spPr bwMode="auto">
          <a:xfrm>
            <a:off x="7902093" y="5615766"/>
            <a:ext cx="2665046" cy="980831"/>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ts val="0"/>
              </a:spcBef>
              <a:spcAft>
                <a:spcPts val="0"/>
              </a:spcAft>
            </a:pPr>
            <a:r>
              <a:rPr lang="en-US"/>
              <a:t>Join the Conversation</a:t>
            </a:r>
          </a:p>
          <a:p>
            <a:pPr algn="ctr" eaLnBrk="0" hangingPunct="0">
              <a:spcBef>
                <a:spcPts val="0"/>
              </a:spcBef>
              <a:spcAft>
                <a:spcPts val="0"/>
              </a:spcAft>
            </a:pPr>
            <a:r>
              <a:rPr lang="en-US" sz="1600" b="1"/>
              <a:t>@</a:t>
            </a:r>
            <a:r>
              <a:rPr lang="en-US" sz="1600" b="1" err="1"/>
              <a:t>SalesforceAdmns</a:t>
            </a:r>
            <a:endParaRPr lang="en-US" sz="1600" b="1"/>
          </a:p>
          <a:p>
            <a:pPr algn="ctr" eaLnBrk="0" hangingPunct="0">
              <a:spcBef>
                <a:spcPts val="0"/>
              </a:spcBef>
              <a:spcAft>
                <a:spcPts val="0"/>
              </a:spcAft>
            </a:pPr>
            <a:r>
              <a:rPr lang="en-US" sz="1600" b="1"/>
              <a:t>#</a:t>
            </a:r>
            <a:r>
              <a:rPr lang="en-US" sz="1600" b="1" err="1"/>
              <a:t>AwesomeAdmin</a:t>
            </a:r>
            <a:endParaRPr lang="en-US" sz="1600" b="1"/>
          </a:p>
          <a:p>
            <a:pPr algn="ctr"/>
            <a:endParaRPr lang="en-US"/>
          </a:p>
        </p:txBody>
      </p:sp>
      <p:sp>
        <p:nvSpPr>
          <p:cNvPr id="12" name="Content Placeholder 6">
            <a:extLst>
              <a:ext uri="{FF2B5EF4-FFF2-40B4-BE49-F238E27FC236}">
                <a16:creationId xmlns:a16="http://schemas.microsoft.com/office/drawing/2014/main" id="{29BB985B-AE17-6642-B11E-DCAF42C8641B}"/>
              </a:ext>
            </a:extLst>
          </p:cNvPr>
          <p:cNvSpPr txBox="1">
            <a:spLocks/>
          </p:cNvSpPr>
          <p:nvPr/>
        </p:nvSpPr>
        <p:spPr bwMode="auto">
          <a:xfrm>
            <a:off x="1782249" y="5664226"/>
            <a:ext cx="1995855" cy="883139"/>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ts val="0"/>
              </a:spcBef>
              <a:spcAft>
                <a:spcPts val="0"/>
              </a:spcAft>
            </a:pPr>
            <a:r>
              <a:rPr lang="en-US"/>
              <a:t>Subscribe to the </a:t>
            </a:r>
            <a:r>
              <a:rPr lang="en-US" sz="1600" b="1"/>
              <a:t>Admin Digest</a:t>
            </a:r>
          </a:p>
          <a:p>
            <a:pPr algn="ctr">
              <a:spcBef>
                <a:spcPts val="0"/>
              </a:spcBef>
              <a:spcAft>
                <a:spcPts val="0"/>
              </a:spcAft>
            </a:pPr>
            <a:r>
              <a:rPr lang="en-US" sz="1600" b="1"/>
              <a:t>bit.ly/</a:t>
            </a:r>
            <a:r>
              <a:rPr lang="en-US" sz="1600" b="1" u="sng" err="1"/>
              <a:t>A</a:t>
            </a:r>
            <a:r>
              <a:rPr lang="en-US" sz="1600" b="1" err="1"/>
              <a:t>dmin</a:t>
            </a:r>
            <a:r>
              <a:rPr lang="en-US" sz="1600" b="1" u="sng" err="1"/>
              <a:t>D</a:t>
            </a:r>
            <a:r>
              <a:rPr lang="en-US" sz="1600" b="1" err="1"/>
              <a:t>igest</a:t>
            </a:r>
            <a:endParaRPr lang="en-US" sz="1600" b="1"/>
          </a:p>
        </p:txBody>
      </p:sp>
      <p:sp>
        <p:nvSpPr>
          <p:cNvPr id="13" name="Freeform 26">
            <a:extLst>
              <a:ext uri="{FF2B5EF4-FFF2-40B4-BE49-F238E27FC236}">
                <a16:creationId xmlns:a16="http://schemas.microsoft.com/office/drawing/2014/main" id="{CFE52711-A75E-2949-8F38-2C13AD100D93}"/>
              </a:ext>
            </a:extLst>
          </p:cNvPr>
          <p:cNvSpPr/>
          <p:nvPr/>
        </p:nvSpPr>
        <p:spPr>
          <a:xfrm>
            <a:off x="8876218" y="4797339"/>
            <a:ext cx="716795" cy="653746"/>
          </a:xfrm>
          <a:custGeom>
            <a:avLst/>
            <a:gdLst/>
            <a:ahLst/>
            <a:cxnLst>
              <a:cxn ang="0">
                <a:pos x="wd2" y="hd2"/>
              </a:cxn>
              <a:cxn ang="5400000">
                <a:pos x="wd2" y="hd2"/>
              </a:cxn>
              <a:cxn ang="10800000">
                <a:pos x="wd2" y="hd2"/>
              </a:cxn>
              <a:cxn ang="16200000">
                <a:pos x="wd2" y="hd2"/>
              </a:cxn>
            </a:cxnLst>
            <a:rect l="0" t="0" r="r" b="b"/>
            <a:pathLst>
              <a:path w="21600" h="21600" extrusionOk="0">
                <a:moveTo>
                  <a:pt x="369" y="0"/>
                </a:moveTo>
                <a:cubicBezTo>
                  <a:pt x="152" y="0"/>
                  <a:pt x="0" y="166"/>
                  <a:pt x="0" y="405"/>
                </a:cubicBezTo>
                <a:lnTo>
                  <a:pt x="0" y="12135"/>
                </a:lnTo>
                <a:cubicBezTo>
                  <a:pt x="0" y="12373"/>
                  <a:pt x="152" y="12539"/>
                  <a:pt x="369" y="12539"/>
                </a:cubicBezTo>
                <a:lnTo>
                  <a:pt x="2878" y="12539"/>
                </a:lnTo>
                <a:lnTo>
                  <a:pt x="2878" y="16058"/>
                </a:lnTo>
                <a:cubicBezTo>
                  <a:pt x="2878" y="16217"/>
                  <a:pt x="2936" y="16343"/>
                  <a:pt x="3080" y="16422"/>
                </a:cubicBezTo>
                <a:cubicBezTo>
                  <a:pt x="3105" y="16449"/>
                  <a:pt x="3180" y="16463"/>
                  <a:pt x="3228" y="16463"/>
                </a:cubicBezTo>
                <a:cubicBezTo>
                  <a:pt x="3325" y="16463"/>
                  <a:pt x="3444" y="16421"/>
                  <a:pt x="3468" y="16342"/>
                </a:cubicBezTo>
                <a:lnTo>
                  <a:pt x="6954" y="12539"/>
                </a:lnTo>
                <a:lnTo>
                  <a:pt x="7858" y="12539"/>
                </a:lnTo>
                <a:cubicBezTo>
                  <a:pt x="8075" y="12539"/>
                  <a:pt x="8227" y="12373"/>
                  <a:pt x="8227" y="12135"/>
                </a:cubicBezTo>
                <a:cubicBezTo>
                  <a:pt x="8227" y="11896"/>
                  <a:pt x="8075" y="11730"/>
                  <a:pt x="7858" y="11730"/>
                </a:cubicBezTo>
                <a:lnTo>
                  <a:pt x="6806" y="11730"/>
                </a:lnTo>
                <a:cubicBezTo>
                  <a:pt x="6710" y="11730"/>
                  <a:pt x="6639" y="11792"/>
                  <a:pt x="6567" y="11872"/>
                </a:cubicBezTo>
                <a:lnTo>
                  <a:pt x="3597" y="15128"/>
                </a:lnTo>
                <a:lnTo>
                  <a:pt x="3597" y="12135"/>
                </a:lnTo>
                <a:cubicBezTo>
                  <a:pt x="3597" y="11896"/>
                  <a:pt x="3445" y="11730"/>
                  <a:pt x="3228" y="11730"/>
                </a:cubicBezTo>
                <a:lnTo>
                  <a:pt x="719" y="11730"/>
                </a:lnTo>
                <a:lnTo>
                  <a:pt x="719" y="809"/>
                </a:lnTo>
                <a:lnTo>
                  <a:pt x="17173" y="809"/>
                </a:lnTo>
                <a:lnTo>
                  <a:pt x="17173" y="6836"/>
                </a:lnTo>
                <a:cubicBezTo>
                  <a:pt x="17173" y="7074"/>
                  <a:pt x="17325" y="7240"/>
                  <a:pt x="17542" y="7240"/>
                </a:cubicBezTo>
                <a:cubicBezTo>
                  <a:pt x="17759" y="7240"/>
                  <a:pt x="17874" y="7074"/>
                  <a:pt x="17874" y="6836"/>
                </a:cubicBezTo>
                <a:lnTo>
                  <a:pt x="17874" y="405"/>
                </a:lnTo>
                <a:cubicBezTo>
                  <a:pt x="17874" y="166"/>
                  <a:pt x="17759" y="0"/>
                  <a:pt x="17542" y="0"/>
                </a:cubicBezTo>
                <a:lnTo>
                  <a:pt x="369" y="0"/>
                </a:lnTo>
                <a:close/>
                <a:moveTo>
                  <a:pt x="9739" y="8656"/>
                </a:moveTo>
                <a:cubicBezTo>
                  <a:pt x="9521" y="8656"/>
                  <a:pt x="9370" y="8802"/>
                  <a:pt x="9370" y="9040"/>
                </a:cubicBezTo>
                <a:lnTo>
                  <a:pt x="9370" y="16888"/>
                </a:lnTo>
                <a:cubicBezTo>
                  <a:pt x="9370" y="17126"/>
                  <a:pt x="9521" y="17272"/>
                  <a:pt x="9739" y="17272"/>
                </a:cubicBezTo>
                <a:lnTo>
                  <a:pt x="15347" y="17272"/>
                </a:lnTo>
                <a:lnTo>
                  <a:pt x="18833" y="21458"/>
                </a:lnTo>
                <a:cubicBezTo>
                  <a:pt x="18906" y="21538"/>
                  <a:pt x="18952" y="21600"/>
                  <a:pt x="19073" y="21600"/>
                </a:cubicBezTo>
                <a:cubicBezTo>
                  <a:pt x="19146" y="21600"/>
                  <a:pt x="19172" y="21539"/>
                  <a:pt x="19220" y="21539"/>
                </a:cubicBezTo>
                <a:cubicBezTo>
                  <a:pt x="19318" y="21513"/>
                  <a:pt x="19442" y="21354"/>
                  <a:pt x="19442" y="21196"/>
                </a:cubicBezTo>
                <a:lnTo>
                  <a:pt x="19442" y="17272"/>
                </a:lnTo>
                <a:lnTo>
                  <a:pt x="21231" y="17272"/>
                </a:lnTo>
                <a:cubicBezTo>
                  <a:pt x="21450" y="17272"/>
                  <a:pt x="21600" y="17126"/>
                  <a:pt x="21600" y="16888"/>
                </a:cubicBezTo>
                <a:lnTo>
                  <a:pt x="21600" y="9040"/>
                </a:lnTo>
                <a:cubicBezTo>
                  <a:pt x="21600" y="8802"/>
                  <a:pt x="21449" y="8656"/>
                  <a:pt x="21231" y="8656"/>
                </a:cubicBezTo>
                <a:lnTo>
                  <a:pt x="9739" y="8656"/>
                </a:lnTo>
                <a:close/>
                <a:moveTo>
                  <a:pt x="10071" y="9425"/>
                </a:moveTo>
                <a:lnTo>
                  <a:pt x="20881" y="9425"/>
                </a:lnTo>
                <a:lnTo>
                  <a:pt x="20881" y="16483"/>
                </a:lnTo>
                <a:lnTo>
                  <a:pt x="19073" y="16483"/>
                </a:lnTo>
                <a:cubicBezTo>
                  <a:pt x="18855" y="16483"/>
                  <a:pt x="18722" y="16649"/>
                  <a:pt x="18722" y="16888"/>
                </a:cubicBezTo>
                <a:lnTo>
                  <a:pt x="18722" y="20184"/>
                </a:lnTo>
                <a:lnTo>
                  <a:pt x="15734" y="16625"/>
                </a:lnTo>
                <a:cubicBezTo>
                  <a:pt x="15710" y="16545"/>
                  <a:pt x="15591" y="16483"/>
                  <a:pt x="15494" y="16483"/>
                </a:cubicBezTo>
                <a:lnTo>
                  <a:pt x="10071" y="16483"/>
                </a:lnTo>
                <a:lnTo>
                  <a:pt x="10071" y="9425"/>
                </a:ln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sp>
        <p:nvSpPr>
          <p:cNvPr id="14" name="Freeform 449">
            <a:extLst>
              <a:ext uri="{FF2B5EF4-FFF2-40B4-BE49-F238E27FC236}">
                <a16:creationId xmlns:a16="http://schemas.microsoft.com/office/drawing/2014/main" id="{A30B5D89-5CD4-6247-BADC-024E0020E531}"/>
              </a:ext>
            </a:extLst>
          </p:cNvPr>
          <p:cNvSpPr/>
          <p:nvPr/>
        </p:nvSpPr>
        <p:spPr>
          <a:xfrm>
            <a:off x="2480091" y="4793385"/>
            <a:ext cx="546458" cy="794956"/>
          </a:xfrm>
          <a:custGeom>
            <a:avLst/>
            <a:gdLst/>
            <a:ahLst/>
            <a:cxnLst>
              <a:cxn ang="0">
                <a:pos x="wd2" y="hd2"/>
              </a:cxn>
              <a:cxn ang="5400000">
                <a:pos x="wd2" y="hd2"/>
              </a:cxn>
              <a:cxn ang="10800000">
                <a:pos x="wd2" y="hd2"/>
              </a:cxn>
              <a:cxn ang="16200000">
                <a:pos x="wd2" y="hd2"/>
              </a:cxn>
            </a:cxnLst>
            <a:rect l="0" t="0" r="r" b="b"/>
            <a:pathLst>
              <a:path w="21600" h="21600" extrusionOk="0">
                <a:moveTo>
                  <a:pt x="3910" y="0"/>
                </a:moveTo>
                <a:cubicBezTo>
                  <a:pt x="1812" y="0"/>
                  <a:pt x="0" y="1530"/>
                  <a:pt x="0" y="3255"/>
                </a:cubicBezTo>
                <a:lnTo>
                  <a:pt x="0" y="8646"/>
                </a:lnTo>
                <a:cubicBezTo>
                  <a:pt x="0" y="10274"/>
                  <a:pt x="1725" y="11529"/>
                  <a:pt x="3910" y="11529"/>
                </a:cubicBezTo>
                <a:lnTo>
                  <a:pt x="5630" y="11529"/>
                </a:lnTo>
                <a:cubicBezTo>
                  <a:pt x="5892" y="11529"/>
                  <a:pt x="6077" y="11391"/>
                  <a:pt x="6077" y="11172"/>
                </a:cubicBezTo>
                <a:cubicBezTo>
                  <a:pt x="6077" y="10954"/>
                  <a:pt x="5892" y="10800"/>
                  <a:pt x="5630" y="10800"/>
                </a:cubicBezTo>
                <a:lnTo>
                  <a:pt x="3910" y="10800"/>
                </a:lnTo>
                <a:cubicBezTo>
                  <a:pt x="2424" y="10800"/>
                  <a:pt x="872" y="10031"/>
                  <a:pt x="872" y="8646"/>
                </a:cubicBezTo>
                <a:lnTo>
                  <a:pt x="872" y="3255"/>
                </a:lnTo>
                <a:cubicBezTo>
                  <a:pt x="872" y="1919"/>
                  <a:pt x="2307" y="729"/>
                  <a:pt x="3910" y="729"/>
                </a:cubicBezTo>
                <a:lnTo>
                  <a:pt x="17737" y="729"/>
                </a:lnTo>
                <a:cubicBezTo>
                  <a:pt x="19340" y="729"/>
                  <a:pt x="20752" y="1919"/>
                  <a:pt x="20752" y="3255"/>
                </a:cubicBezTo>
                <a:lnTo>
                  <a:pt x="20752" y="8646"/>
                </a:lnTo>
                <a:cubicBezTo>
                  <a:pt x="20752" y="10031"/>
                  <a:pt x="19194" y="10800"/>
                  <a:pt x="17737" y="10800"/>
                </a:cubicBezTo>
                <a:lnTo>
                  <a:pt x="16017" y="10800"/>
                </a:lnTo>
                <a:cubicBezTo>
                  <a:pt x="15755" y="10800"/>
                  <a:pt x="15570" y="10954"/>
                  <a:pt x="15570" y="11172"/>
                </a:cubicBezTo>
                <a:cubicBezTo>
                  <a:pt x="15570" y="11391"/>
                  <a:pt x="15755" y="11529"/>
                  <a:pt x="16017" y="11529"/>
                </a:cubicBezTo>
                <a:lnTo>
                  <a:pt x="17737" y="11529"/>
                </a:lnTo>
                <a:cubicBezTo>
                  <a:pt x="19923" y="11529"/>
                  <a:pt x="21600" y="10274"/>
                  <a:pt x="21600" y="8646"/>
                </a:cubicBezTo>
                <a:lnTo>
                  <a:pt x="21600" y="3255"/>
                </a:lnTo>
                <a:cubicBezTo>
                  <a:pt x="21600" y="1554"/>
                  <a:pt x="19777" y="0"/>
                  <a:pt x="17737" y="0"/>
                </a:cubicBezTo>
                <a:lnTo>
                  <a:pt x="3910" y="0"/>
                </a:lnTo>
                <a:close/>
                <a:moveTo>
                  <a:pt x="10835" y="5457"/>
                </a:moveTo>
                <a:cubicBezTo>
                  <a:pt x="9427" y="5457"/>
                  <a:pt x="8221" y="6282"/>
                  <a:pt x="8221" y="7205"/>
                </a:cubicBezTo>
                <a:lnTo>
                  <a:pt x="8221" y="15787"/>
                </a:lnTo>
                <a:cubicBezTo>
                  <a:pt x="6108" y="13842"/>
                  <a:pt x="4989" y="13666"/>
                  <a:pt x="3580" y="13666"/>
                </a:cubicBezTo>
                <a:cubicBezTo>
                  <a:pt x="2982" y="13666"/>
                  <a:pt x="2496" y="13836"/>
                  <a:pt x="2214" y="14152"/>
                </a:cubicBezTo>
                <a:cubicBezTo>
                  <a:pt x="1792" y="14711"/>
                  <a:pt x="2004" y="15487"/>
                  <a:pt x="2497" y="15998"/>
                </a:cubicBezTo>
                <a:lnTo>
                  <a:pt x="7797" y="21454"/>
                </a:lnTo>
                <a:cubicBezTo>
                  <a:pt x="7902" y="21527"/>
                  <a:pt x="8045" y="21600"/>
                  <a:pt x="8221" y="21600"/>
                </a:cubicBezTo>
                <a:lnTo>
                  <a:pt x="18656" y="21600"/>
                </a:lnTo>
                <a:cubicBezTo>
                  <a:pt x="18902" y="21600"/>
                  <a:pt x="19103" y="21471"/>
                  <a:pt x="19103" y="21373"/>
                </a:cubicBezTo>
                <a:lnTo>
                  <a:pt x="20493" y="16370"/>
                </a:lnTo>
                <a:cubicBezTo>
                  <a:pt x="20916" y="15276"/>
                  <a:pt x="20417" y="14031"/>
                  <a:pt x="18868" y="13666"/>
                </a:cubicBezTo>
                <a:lnTo>
                  <a:pt x="13450" y="12354"/>
                </a:lnTo>
                <a:lnTo>
                  <a:pt x="13450" y="7205"/>
                </a:lnTo>
                <a:cubicBezTo>
                  <a:pt x="13450" y="6282"/>
                  <a:pt x="12244" y="5457"/>
                  <a:pt x="10835" y="5457"/>
                </a:cubicBezTo>
                <a:close/>
                <a:moveTo>
                  <a:pt x="10835" y="6137"/>
                </a:moveTo>
                <a:cubicBezTo>
                  <a:pt x="11645" y="6137"/>
                  <a:pt x="12390" y="6638"/>
                  <a:pt x="12390" y="7173"/>
                </a:cubicBezTo>
                <a:lnTo>
                  <a:pt x="12390" y="12581"/>
                </a:lnTo>
                <a:cubicBezTo>
                  <a:pt x="12390" y="12727"/>
                  <a:pt x="12556" y="12873"/>
                  <a:pt x="12767" y="12921"/>
                </a:cubicBezTo>
                <a:lnTo>
                  <a:pt x="18538" y="14281"/>
                </a:lnTo>
                <a:cubicBezTo>
                  <a:pt x="19489" y="14500"/>
                  <a:pt x="19750" y="15390"/>
                  <a:pt x="19504" y="16143"/>
                </a:cubicBezTo>
                <a:lnTo>
                  <a:pt x="18232" y="20871"/>
                </a:lnTo>
                <a:lnTo>
                  <a:pt x="8503" y="20871"/>
                </a:lnTo>
                <a:lnTo>
                  <a:pt x="3298" y="15641"/>
                </a:lnTo>
                <a:cubicBezTo>
                  <a:pt x="2981" y="15277"/>
                  <a:pt x="2874" y="14792"/>
                  <a:pt x="3086" y="14524"/>
                </a:cubicBezTo>
                <a:cubicBezTo>
                  <a:pt x="3156" y="14451"/>
                  <a:pt x="3263" y="14378"/>
                  <a:pt x="3580" y="14378"/>
                </a:cubicBezTo>
                <a:cubicBezTo>
                  <a:pt x="4672" y="14378"/>
                  <a:pt x="5698" y="14376"/>
                  <a:pt x="8339" y="17147"/>
                </a:cubicBezTo>
                <a:cubicBezTo>
                  <a:pt x="8444" y="17293"/>
                  <a:pt x="8693" y="17342"/>
                  <a:pt x="8904" y="17293"/>
                </a:cubicBezTo>
                <a:cubicBezTo>
                  <a:pt x="9115" y="17220"/>
                  <a:pt x="9257" y="17099"/>
                  <a:pt x="9257" y="16953"/>
                </a:cubicBezTo>
                <a:lnTo>
                  <a:pt x="9257" y="7173"/>
                </a:lnTo>
                <a:cubicBezTo>
                  <a:pt x="9257" y="6638"/>
                  <a:pt x="9990" y="6137"/>
                  <a:pt x="10835" y="6137"/>
                </a:cubicBez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sp>
        <p:nvSpPr>
          <p:cNvPr id="16" name="Freeform 531">
            <a:extLst>
              <a:ext uri="{FF2B5EF4-FFF2-40B4-BE49-F238E27FC236}">
                <a16:creationId xmlns:a16="http://schemas.microsoft.com/office/drawing/2014/main" id="{3CB4911C-A266-3E4D-93CD-1ED6B2D7B41A}"/>
              </a:ext>
            </a:extLst>
          </p:cNvPr>
          <p:cNvSpPr/>
          <p:nvPr/>
        </p:nvSpPr>
        <p:spPr>
          <a:xfrm>
            <a:off x="9234615" y="3633472"/>
            <a:ext cx="219929" cy="283946"/>
          </a:xfrm>
          <a:custGeom>
            <a:avLst/>
            <a:gdLst/>
            <a:ahLst/>
            <a:cxnLst>
              <a:cxn ang="0">
                <a:pos x="wd2" y="hd2"/>
              </a:cxn>
              <a:cxn ang="5400000">
                <a:pos x="wd2" y="hd2"/>
              </a:cxn>
              <a:cxn ang="10800000">
                <a:pos x="wd2" y="hd2"/>
              </a:cxn>
              <a:cxn ang="16200000">
                <a:pos x="wd2" y="hd2"/>
              </a:cxn>
            </a:cxnLst>
            <a:rect l="0" t="0" r="r" b="b"/>
            <a:pathLst>
              <a:path w="21600" h="21600" extrusionOk="0">
                <a:moveTo>
                  <a:pt x="1462" y="0"/>
                </a:moveTo>
                <a:cubicBezTo>
                  <a:pt x="695" y="0"/>
                  <a:pt x="0" y="521"/>
                  <a:pt x="0" y="1114"/>
                </a:cubicBezTo>
                <a:lnTo>
                  <a:pt x="0" y="20504"/>
                </a:lnTo>
                <a:cubicBezTo>
                  <a:pt x="0" y="21097"/>
                  <a:pt x="695" y="21600"/>
                  <a:pt x="1462" y="21600"/>
                </a:cubicBezTo>
                <a:lnTo>
                  <a:pt x="20138" y="21600"/>
                </a:lnTo>
                <a:cubicBezTo>
                  <a:pt x="20974" y="21600"/>
                  <a:pt x="21600" y="21151"/>
                  <a:pt x="21600" y="20504"/>
                </a:cubicBezTo>
                <a:lnTo>
                  <a:pt x="21600" y="4097"/>
                </a:lnTo>
                <a:cubicBezTo>
                  <a:pt x="21600" y="3828"/>
                  <a:pt x="21426" y="3513"/>
                  <a:pt x="21182" y="3324"/>
                </a:cubicBezTo>
                <a:lnTo>
                  <a:pt x="17215" y="305"/>
                </a:lnTo>
                <a:cubicBezTo>
                  <a:pt x="17041" y="144"/>
                  <a:pt x="16786" y="0"/>
                  <a:pt x="16333" y="0"/>
                </a:cubicBezTo>
                <a:lnTo>
                  <a:pt x="1462" y="0"/>
                </a:lnTo>
                <a:close/>
                <a:moveTo>
                  <a:pt x="1462" y="791"/>
                </a:moveTo>
                <a:lnTo>
                  <a:pt x="15197" y="791"/>
                </a:lnTo>
                <a:lnTo>
                  <a:pt x="15197" y="4475"/>
                </a:lnTo>
                <a:cubicBezTo>
                  <a:pt x="15197" y="4690"/>
                  <a:pt x="15394" y="4852"/>
                  <a:pt x="15707" y="4852"/>
                </a:cubicBezTo>
                <a:lnTo>
                  <a:pt x="20556" y="4852"/>
                </a:lnTo>
                <a:lnTo>
                  <a:pt x="20556" y="20504"/>
                </a:lnTo>
                <a:cubicBezTo>
                  <a:pt x="20556" y="20666"/>
                  <a:pt x="20347" y="20827"/>
                  <a:pt x="20138" y="20827"/>
                </a:cubicBezTo>
                <a:lnTo>
                  <a:pt x="1462" y="20827"/>
                </a:lnTo>
                <a:cubicBezTo>
                  <a:pt x="1253" y="20827"/>
                  <a:pt x="1044" y="20666"/>
                  <a:pt x="1044" y="20504"/>
                </a:cubicBezTo>
                <a:lnTo>
                  <a:pt x="1044" y="1114"/>
                </a:lnTo>
                <a:cubicBezTo>
                  <a:pt x="1044" y="952"/>
                  <a:pt x="1253" y="791"/>
                  <a:pt x="1462" y="791"/>
                </a:cubicBezTo>
                <a:close/>
                <a:moveTo>
                  <a:pt x="16241" y="791"/>
                </a:moveTo>
                <a:lnTo>
                  <a:pt x="16380" y="791"/>
                </a:lnTo>
                <a:cubicBezTo>
                  <a:pt x="16380" y="791"/>
                  <a:pt x="16438" y="836"/>
                  <a:pt x="16473" y="863"/>
                </a:cubicBezTo>
                <a:lnTo>
                  <a:pt x="20440" y="3864"/>
                </a:lnTo>
                <a:cubicBezTo>
                  <a:pt x="20499" y="3909"/>
                  <a:pt x="20523" y="3978"/>
                  <a:pt x="20533" y="4061"/>
                </a:cubicBezTo>
                <a:lnTo>
                  <a:pt x="16241" y="4061"/>
                </a:lnTo>
                <a:lnTo>
                  <a:pt x="16241" y="791"/>
                </a:lnTo>
                <a:close/>
                <a:moveTo>
                  <a:pt x="5429" y="6361"/>
                </a:moveTo>
                <a:cubicBezTo>
                  <a:pt x="5116" y="6361"/>
                  <a:pt x="4919" y="6591"/>
                  <a:pt x="4919" y="6936"/>
                </a:cubicBezTo>
                <a:cubicBezTo>
                  <a:pt x="4919" y="7281"/>
                  <a:pt x="5116" y="7511"/>
                  <a:pt x="5429" y="7511"/>
                </a:cubicBezTo>
                <a:lnTo>
                  <a:pt x="12180" y="7511"/>
                </a:lnTo>
                <a:cubicBezTo>
                  <a:pt x="12493" y="7511"/>
                  <a:pt x="12714" y="7281"/>
                  <a:pt x="12714" y="6936"/>
                </a:cubicBezTo>
                <a:cubicBezTo>
                  <a:pt x="12714" y="6591"/>
                  <a:pt x="12493" y="6361"/>
                  <a:pt x="12180" y="6361"/>
                </a:cubicBezTo>
                <a:lnTo>
                  <a:pt x="5429" y="6361"/>
                </a:lnTo>
                <a:close/>
                <a:moveTo>
                  <a:pt x="5429" y="9686"/>
                </a:moveTo>
                <a:cubicBezTo>
                  <a:pt x="5114" y="9686"/>
                  <a:pt x="4919" y="9926"/>
                  <a:pt x="4919" y="10243"/>
                </a:cubicBezTo>
                <a:cubicBezTo>
                  <a:pt x="4919" y="10600"/>
                  <a:pt x="5114" y="10836"/>
                  <a:pt x="5429" y="10836"/>
                </a:cubicBezTo>
                <a:lnTo>
                  <a:pt x="16310" y="10836"/>
                </a:lnTo>
                <a:cubicBezTo>
                  <a:pt x="16625" y="10836"/>
                  <a:pt x="16844" y="10600"/>
                  <a:pt x="16844" y="10243"/>
                </a:cubicBezTo>
                <a:cubicBezTo>
                  <a:pt x="16844" y="9926"/>
                  <a:pt x="16625" y="9686"/>
                  <a:pt x="16310" y="9686"/>
                </a:cubicBezTo>
                <a:lnTo>
                  <a:pt x="5429" y="9686"/>
                </a:lnTo>
                <a:close/>
                <a:moveTo>
                  <a:pt x="5429" y="13136"/>
                </a:moveTo>
                <a:cubicBezTo>
                  <a:pt x="5114" y="13136"/>
                  <a:pt x="4919" y="13366"/>
                  <a:pt x="4919" y="13711"/>
                </a:cubicBezTo>
                <a:cubicBezTo>
                  <a:pt x="4919" y="14056"/>
                  <a:pt x="5114" y="14286"/>
                  <a:pt x="5429" y="14286"/>
                </a:cubicBezTo>
                <a:lnTo>
                  <a:pt x="16310" y="14286"/>
                </a:lnTo>
                <a:cubicBezTo>
                  <a:pt x="16625" y="14286"/>
                  <a:pt x="16844" y="14056"/>
                  <a:pt x="16844" y="13711"/>
                </a:cubicBezTo>
                <a:cubicBezTo>
                  <a:pt x="16844" y="13366"/>
                  <a:pt x="16625" y="13136"/>
                  <a:pt x="16310" y="13136"/>
                </a:cubicBezTo>
                <a:lnTo>
                  <a:pt x="5429" y="13136"/>
                </a:lnTo>
                <a:close/>
                <a:moveTo>
                  <a:pt x="5429" y="16461"/>
                </a:moveTo>
                <a:cubicBezTo>
                  <a:pt x="5114" y="16461"/>
                  <a:pt x="4919" y="16700"/>
                  <a:pt x="4919" y="17018"/>
                </a:cubicBezTo>
                <a:cubicBezTo>
                  <a:pt x="4919" y="17375"/>
                  <a:pt x="5114" y="17611"/>
                  <a:pt x="5429" y="17611"/>
                </a:cubicBezTo>
                <a:lnTo>
                  <a:pt x="16310" y="17611"/>
                </a:lnTo>
                <a:cubicBezTo>
                  <a:pt x="16625" y="17611"/>
                  <a:pt x="16844" y="17375"/>
                  <a:pt x="16844" y="17018"/>
                </a:cubicBezTo>
                <a:cubicBezTo>
                  <a:pt x="16844" y="16700"/>
                  <a:pt x="16625" y="16461"/>
                  <a:pt x="16310" y="16461"/>
                </a:cubicBezTo>
                <a:lnTo>
                  <a:pt x="5429" y="16461"/>
                </a:ln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pic>
        <p:nvPicPr>
          <p:cNvPr id="18" name="Picture 17">
            <a:extLst>
              <a:ext uri="{FF2B5EF4-FFF2-40B4-BE49-F238E27FC236}">
                <a16:creationId xmlns:a16="http://schemas.microsoft.com/office/drawing/2014/main" id="{47E6A949-F2F6-5847-AF09-F4CEEE3B7EC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12209" y="5646316"/>
            <a:ext cx="362805" cy="362900"/>
          </a:xfrm>
          <a:prstGeom prst="rect">
            <a:avLst/>
          </a:prstGeom>
        </p:spPr>
      </p:pic>
      <p:pic>
        <p:nvPicPr>
          <p:cNvPr id="19" name="Picture 18">
            <a:extLst>
              <a:ext uri="{FF2B5EF4-FFF2-40B4-BE49-F238E27FC236}">
                <a16:creationId xmlns:a16="http://schemas.microsoft.com/office/drawing/2014/main" id="{1A1C2C74-8E80-E84D-8C21-FB3C3E8B33A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62032" y="5646316"/>
            <a:ext cx="365235" cy="364290"/>
          </a:xfrm>
          <a:prstGeom prst="roundRect">
            <a:avLst/>
          </a:prstGeom>
        </p:spPr>
      </p:pic>
      <p:pic>
        <p:nvPicPr>
          <p:cNvPr id="20" name="Picture 19">
            <a:extLst>
              <a:ext uri="{FF2B5EF4-FFF2-40B4-BE49-F238E27FC236}">
                <a16:creationId xmlns:a16="http://schemas.microsoft.com/office/drawing/2014/main" id="{6A7BA6BE-475B-4E46-9AF8-19B08234C8B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47500" y="5646316"/>
            <a:ext cx="362806" cy="362900"/>
          </a:xfrm>
          <a:prstGeom prst="rect">
            <a:avLst/>
          </a:prstGeom>
        </p:spPr>
      </p:pic>
      <p:pic>
        <p:nvPicPr>
          <p:cNvPr id="21" name="Picture 20">
            <a:extLst>
              <a:ext uri="{FF2B5EF4-FFF2-40B4-BE49-F238E27FC236}">
                <a16:creationId xmlns:a16="http://schemas.microsoft.com/office/drawing/2014/main" id="{D3DC5EEE-E31B-FD44-B397-4B43D49C30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92960" y="5653829"/>
            <a:ext cx="404761" cy="328752"/>
          </a:xfrm>
          <a:prstGeom prst="rect">
            <a:avLst/>
          </a:prstGeom>
        </p:spPr>
      </p:pic>
      <p:pic>
        <p:nvPicPr>
          <p:cNvPr id="3" name="Picture 2">
            <a:extLst>
              <a:ext uri="{FF2B5EF4-FFF2-40B4-BE49-F238E27FC236}">
                <a16:creationId xmlns:a16="http://schemas.microsoft.com/office/drawing/2014/main" id="{7EB72F2F-5702-1F4F-B30E-A53743869B0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13116" t="18174" r="7861" b="-1782"/>
          <a:stretch/>
        </p:blipFill>
        <p:spPr>
          <a:xfrm>
            <a:off x="8406144" y="1873243"/>
            <a:ext cx="2559832" cy="1579187"/>
          </a:xfrm>
          <a:prstGeom prst="rect">
            <a:avLst/>
          </a:prstGeom>
          <a:ln>
            <a:noFill/>
          </a:ln>
          <a:effectLst>
            <a:outerShdw blurRad="190500" algn="tl" rotWithShape="0">
              <a:srgbClr val="000000">
                <a:alpha val="70000"/>
              </a:srgbClr>
            </a:outerShdw>
          </a:effectLst>
        </p:spPr>
      </p:pic>
      <p:pic>
        <p:nvPicPr>
          <p:cNvPr id="22" name="Picture 21">
            <a:extLst>
              <a:ext uri="{FF2B5EF4-FFF2-40B4-BE49-F238E27FC236}">
                <a16:creationId xmlns:a16="http://schemas.microsoft.com/office/drawing/2014/main" id="{8CE0350E-4122-6F47-8515-F8167B700AF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11067" t="18122" r="12761" b="3031"/>
          <a:stretch/>
        </p:blipFill>
        <p:spPr>
          <a:xfrm>
            <a:off x="1232502" y="1873243"/>
            <a:ext cx="2495179" cy="1526412"/>
          </a:xfrm>
          <a:prstGeom prst="rect">
            <a:avLst/>
          </a:prstGeom>
          <a:ln>
            <a:noFill/>
          </a:ln>
          <a:effectLst>
            <a:outerShdw blurRad="190500" algn="tl" rotWithShape="0">
              <a:srgbClr val="000000">
                <a:alpha val="70000"/>
              </a:srgbClr>
            </a:outerShdw>
          </a:effectLst>
        </p:spPr>
      </p:pic>
      <p:pic>
        <p:nvPicPr>
          <p:cNvPr id="24" name="Picture 23">
            <a:extLst>
              <a:ext uri="{FF2B5EF4-FFF2-40B4-BE49-F238E27FC236}">
                <a16:creationId xmlns:a16="http://schemas.microsoft.com/office/drawing/2014/main" id="{86AF4757-AD15-8445-A632-37E0EE40018A}"/>
              </a:ext>
            </a:extLst>
          </p:cNvPr>
          <p:cNvPicPr>
            <a:picLocks noChangeAspect="1"/>
          </p:cNvPicPr>
          <p:nvPr/>
        </p:nvPicPr>
        <p:blipFill rotWithShape="1">
          <a:blip r:embed="rId9" cstate="hqprint">
            <a:alphaModFix/>
            <a:extLst>
              <a:ext uri="{28A0092B-C50C-407E-A947-70E740481C1C}">
                <a14:useLocalDpi xmlns:a14="http://schemas.microsoft.com/office/drawing/2010/main"/>
              </a:ext>
            </a:extLst>
          </a:blip>
          <a:srcRect/>
          <a:stretch/>
        </p:blipFill>
        <p:spPr>
          <a:xfrm>
            <a:off x="4831100" y="1873243"/>
            <a:ext cx="2471625" cy="1526412"/>
          </a:xfrm>
          <a:prstGeom prst="rect">
            <a:avLst/>
          </a:prstGeom>
          <a:ln>
            <a:noFill/>
          </a:ln>
          <a:effectLst>
            <a:outerShdw blurRad="190500" algn="tl" rotWithShape="0">
              <a:srgbClr val="000000">
                <a:alpha val="70000"/>
              </a:srgbClr>
            </a:outerShdw>
          </a:effectLst>
        </p:spPr>
      </p:pic>
      <p:sp>
        <p:nvSpPr>
          <p:cNvPr id="17" name="Freeform 521">
            <a:extLst>
              <a:ext uri="{FF2B5EF4-FFF2-40B4-BE49-F238E27FC236}">
                <a16:creationId xmlns:a16="http://schemas.microsoft.com/office/drawing/2014/main" id="{22EA3DB8-2FC6-9949-B89F-4BDBE56846C4}"/>
              </a:ext>
            </a:extLst>
          </p:cNvPr>
          <p:cNvSpPr/>
          <p:nvPr/>
        </p:nvSpPr>
        <p:spPr>
          <a:xfrm>
            <a:off x="1679836" y="3657369"/>
            <a:ext cx="235115" cy="241080"/>
          </a:xfrm>
          <a:custGeom>
            <a:avLst/>
            <a:gdLst/>
            <a:ahLst/>
            <a:cxnLst>
              <a:cxn ang="0">
                <a:pos x="wd2" y="hd2"/>
              </a:cxn>
              <a:cxn ang="5400000">
                <a:pos x="wd2" y="hd2"/>
              </a:cxn>
              <a:cxn ang="10800000">
                <a:pos x="wd2" y="hd2"/>
              </a:cxn>
              <a:cxn ang="16200000">
                <a:pos x="wd2" y="hd2"/>
              </a:cxn>
            </a:cxnLst>
            <a:rect l="0" t="0" r="r" b="b"/>
            <a:pathLst>
              <a:path w="21213" h="21550" extrusionOk="0">
                <a:moveTo>
                  <a:pt x="16639" y="4"/>
                </a:moveTo>
                <a:cubicBezTo>
                  <a:pt x="15839" y="40"/>
                  <a:pt x="15069" y="369"/>
                  <a:pt x="14329" y="827"/>
                </a:cubicBezTo>
                <a:cubicBezTo>
                  <a:pt x="14174" y="733"/>
                  <a:pt x="13952" y="701"/>
                  <a:pt x="13824" y="827"/>
                </a:cubicBezTo>
                <a:cubicBezTo>
                  <a:pt x="13672" y="993"/>
                  <a:pt x="13645" y="1197"/>
                  <a:pt x="13553" y="1381"/>
                </a:cubicBezTo>
                <a:cubicBezTo>
                  <a:pt x="13451" y="1473"/>
                  <a:pt x="13327" y="1512"/>
                  <a:pt x="13229" y="1614"/>
                </a:cubicBezTo>
                <a:cubicBezTo>
                  <a:pt x="12160" y="2801"/>
                  <a:pt x="11732" y="4333"/>
                  <a:pt x="11875" y="5780"/>
                </a:cubicBezTo>
                <a:cubicBezTo>
                  <a:pt x="11854" y="5802"/>
                  <a:pt x="11820" y="5781"/>
                  <a:pt x="11803" y="5815"/>
                </a:cubicBezTo>
                <a:lnTo>
                  <a:pt x="108" y="18975"/>
                </a:lnTo>
                <a:cubicBezTo>
                  <a:pt x="-36" y="19118"/>
                  <a:pt x="-36" y="19404"/>
                  <a:pt x="108" y="19547"/>
                </a:cubicBezTo>
                <a:lnTo>
                  <a:pt x="2130" y="21550"/>
                </a:lnTo>
                <a:cubicBezTo>
                  <a:pt x="2130" y="21550"/>
                  <a:pt x="2274" y="21550"/>
                  <a:pt x="2418" y="21550"/>
                </a:cubicBezTo>
                <a:cubicBezTo>
                  <a:pt x="2418" y="21550"/>
                  <a:pt x="2563" y="21550"/>
                  <a:pt x="2563" y="21407"/>
                </a:cubicBezTo>
                <a:lnTo>
                  <a:pt x="15845" y="9803"/>
                </a:lnTo>
                <a:cubicBezTo>
                  <a:pt x="15957" y="9811"/>
                  <a:pt x="16059" y="9874"/>
                  <a:pt x="16170" y="9874"/>
                </a:cubicBezTo>
                <a:cubicBezTo>
                  <a:pt x="16311" y="9874"/>
                  <a:pt x="16319" y="9874"/>
                  <a:pt x="16459" y="9874"/>
                </a:cubicBezTo>
                <a:cubicBezTo>
                  <a:pt x="17723" y="9874"/>
                  <a:pt x="18833" y="9296"/>
                  <a:pt x="19816" y="8283"/>
                </a:cubicBezTo>
                <a:cubicBezTo>
                  <a:pt x="20035" y="8040"/>
                  <a:pt x="20151" y="7747"/>
                  <a:pt x="20321" y="7478"/>
                </a:cubicBezTo>
                <a:cubicBezTo>
                  <a:pt x="20337" y="7457"/>
                  <a:pt x="20360" y="7448"/>
                  <a:pt x="20375" y="7425"/>
                </a:cubicBezTo>
                <a:cubicBezTo>
                  <a:pt x="20387" y="7413"/>
                  <a:pt x="20365" y="7399"/>
                  <a:pt x="20375" y="7389"/>
                </a:cubicBezTo>
                <a:cubicBezTo>
                  <a:pt x="21564" y="5431"/>
                  <a:pt x="21542" y="2959"/>
                  <a:pt x="19960" y="1327"/>
                </a:cubicBezTo>
                <a:cubicBezTo>
                  <a:pt x="19048" y="386"/>
                  <a:pt x="17850" y="-50"/>
                  <a:pt x="16639" y="4"/>
                </a:cubicBezTo>
                <a:close/>
                <a:moveTo>
                  <a:pt x="16874" y="755"/>
                </a:moveTo>
                <a:cubicBezTo>
                  <a:pt x="17857" y="755"/>
                  <a:pt x="18703" y="1177"/>
                  <a:pt x="19545" y="1757"/>
                </a:cubicBezTo>
                <a:cubicBezTo>
                  <a:pt x="20905" y="3159"/>
                  <a:pt x="20877" y="5414"/>
                  <a:pt x="19816" y="7031"/>
                </a:cubicBezTo>
                <a:cubicBezTo>
                  <a:pt x="18784" y="7627"/>
                  <a:pt x="17125" y="6949"/>
                  <a:pt x="15719" y="5565"/>
                </a:cubicBezTo>
                <a:cubicBezTo>
                  <a:pt x="14547" y="4411"/>
                  <a:pt x="13795" y="2725"/>
                  <a:pt x="14257" y="1757"/>
                </a:cubicBezTo>
                <a:cubicBezTo>
                  <a:pt x="15120" y="1134"/>
                  <a:pt x="16042" y="755"/>
                  <a:pt x="16874" y="755"/>
                </a:cubicBezTo>
                <a:close/>
                <a:moveTo>
                  <a:pt x="13337" y="2776"/>
                </a:moveTo>
                <a:cubicBezTo>
                  <a:pt x="13494" y="3889"/>
                  <a:pt x="14216" y="5084"/>
                  <a:pt x="15286" y="6137"/>
                </a:cubicBezTo>
                <a:cubicBezTo>
                  <a:pt x="16430" y="7123"/>
                  <a:pt x="17849" y="7965"/>
                  <a:pt x="19004" y="7997"/>
                </a:cubicBezTo>
                <a:cubicBezTo>
                  <a:pt x="18248" y="8663"/>
                  <a:pt x="17420" y="9141"/>
                  <a:pt x="16459" y="9141"/>
                </a:cubicBezTo>
                <a:cubicBezTo>
                  <a:pt x="15336" y="9286"/>
                  <a:pt x="14346" y="8721"/>
                  <a:pt x="13644" y="7997"/>
                </a:cubicBezTo>
                <a:cubicBezTo>
                  <a:pt x="12292" y="6603"/>
                  <a:pt x="12297" y="4460"/>
                  <a:pt x="13337" y="2776"/>
                </a:cubicBezTo>
                <a:close/>
                <a:moveTo>
                  <a:pt x="12019" y="6656"/>
                </a:moveTo>
                <a:cubicBezTo>
                  <a:pt x="12223" y="7355"/>
                  <a:pt x="12547" y="8015"/>
                  <a:pt x="13084" y="8569"/>
                </a:cubicBezTo>
                <a:cubicBezTo>
                  <a:pt x="13617" y="9118"/>
                  <a:pt x="14275" y="9440"/>
                  <a:pt x="14961" y="9642"/>
                </a:cubicBezTo>
                <a:lnTo>
                  <a:pt x="2274" y="20692"/>
                </a:lnTo>
                <a:lnTo>
                  <a:pt x="830" y="19261"/>
                </a:lnTo>
                <a:lnTo>
                  <a:pt x="12019" y="6656"/>
                </a:lnTo>
                <a:close/>
                <a:moveTo>
                  <a:pt x="11532" y="8444"/>
                </a:moveTo>
                <a:cubicBezTo>
                  <a:pt x="11394" y="8444"/>
                  <a:pt x="11263" y="8487"/>
                  <a:pt x="11171" y="8587"/>
                </a:cubicBezTo>
                <a:lnTo>
                  <a:pt x="10612" y="9391"/>
                </a:lnTo>
                <a:cubicBezTo>
                  <a:pt x="10244" y="9592"/>
                  <a:pt x="10244" y="9996"/>
                  <a:pt x="10612" y="10196"/>
                </a:cubicBezTo>
                <a:cubicBezTo>
                  <a:pt x="10612" y="10196"/>
                  <a:pt x="10807" y="10196"/>
                  <a:pt x="10991" y="10196"/>
                </a:cubicBezTo>
                <a:lnTo>
                  <a:pt x="11171" y="10196"/>
                </a:lnTo>
                <a:lnTo>
                  <a:pt x="11893" y="9391"/>
                </a:lnTo>
                <a:cubicBezTo>
                  <a:pt x="12077" y="9191"/>
                  <a:pt x="12077" y="8787"/>
                  <a:pt x="11893" y="8587"/>
                </a:cubicBezTo>
                <a:cubicBezTo>
                  <a:pt x="11801" y="8487"/>
                  <a:pt x="11670" y="8444"/>
                  <a:pt x="11532" y="8444"/>
                </a:cubicBezTo>
                <a:close/>
              </a:path>
            </a:pathLst>
          </a:custGeom>
          <a:solidFill>
            <a:srgbClr val="434448"/>
          </a:solidFill>
          <a:ln w="12700">
            <a:miter lim="400000"/>
          </a:ln>
        </p:spPr>
        <p:txBody>
          <a:bodyPr tIns="45708" bIns="45708" anchor="ctr"/>
          <a:lstStyle/>
          <a:p>
            <a:pPr defTabSz="914217">
              <a:defRPr sz="3600" b="0" spc="0" baseline="0">
                <a:solidFill>
                  <a:srgbClr val="FFFFFF"/>
                </a:solidFill>
              </a:defRPr>
            </a:pPr>
            <a:endParaRPr/>
          </a:p>
        </p:txBody>
      </p:sp>
      <p:sp>
        <p:nvSpPr>
          <p:cNvPr id="15" name="Freeform 428">
            <a:extLst>
              <a:ext uri="{FF2B5EF4-FFF2-40B4-BE49-F238E27FC236}">
                <a16:creationId xmlns:a16="http://schemas.microsoft.com/office/drawing/2014/main" id="{ABB12B6D-5A5A-984B-86DD-1FD54B2AA38C}"/>
              </a:ext>
            </a:extLst>
          </p:cNvPr>
          <p:cNvSpPr/>
          <p:nvPr/>
        </p:nvSpPr>
        <p:spPr>
          <a:xfrm>
            <a:off x="5486461" y="3656331"/>
            <a:ext cx="383711" cy="286767"/>
          </a:xfrm>
          <a:custGeom>
            <a:avLst/>
            <a:gdLst/>
            <a:ahLst/>
            <a:cxnLst>
              <a:cxn ang="0">
                <a:pos x="wd2" y="hd2"/>
              </a:cxn>
              <a:cxn ang="5400000">
                <a:pos x="wd2" y="hd2"/>
              </a:cxn>
              <a:cxn ang="10800000">
                <a:pos x="wd2" y="hd2"/>
              </a:cxn>
              <a:cxn ang="16200000">
                <a:pos x="wd2" y="hd2"/>
              </a:cxn>
            </a:cxnLst>
            <a:rect l="0" t="0" r="r" b="b"/>
            <a:pathLst>
              <a:path w="21600" h="21600" extrusionOk="0">
                <a:moveTo>
                  <a:pt x="286" y="0"/>
                </a:moveTo>
                <a:cubicBezTo>
                  <a:pt x="140" y="0"/>
                  <a:pt x="0" y="187"/>
                  <a:pt x="0" y="383"/>
                </a:cubicBezTo>
                <a:cubicBezTo>
                  <a:pt x="0" y="383"/>
                  <a:pt x="0" y="387"/>
                  <a:pt x="0" y="17834"/>
                </a:cubicBezTo>
                <a:cubicBezTo>
                  <a:pt x="0" y="20207"/>
                  <a:pt x="0" y="17836"/>
                  <a:pt x="0" y="21217"/>
                </a:cubicBezTo>
                <a:cubicBezTo>
                  <a:pt x="0" y="21413"/>
                  <a:pt x="140" y="21600"/>
                  <a:pt x="286" y="21600"/>
                </a:cubicBezTo>
                <a:cubicBezTo>
                  <a:pt x="286" y="21600"/>
                  <a:pt x="290" y="21600"/>
                  <a:pt x="21303" y="21600"/>
                </a:cubicBezTo>
                <a:cubicBezTo>
                  <a:pt x="21486" y="21600"/>
                  <a:pt x="21600" y="21413"/>
                  <a:pt x="21600" y="21217"/>
                </a:cubicBezTo>
                <a:cubicBezTo>
                  <a:pt x="21600" y="21217"/>
                  <a:pt x="21600" y="17923"/>
                  <a:pt x="21600" y="17834"/>
                </a:cubicBezTo>
                <a:cubicBezTo>
                  <a:pt x="21600" y="17834"/>
                  <a:pt x="21600" y="17830"/>
                  <a:pt x="21600" y="383"/>
                </a:cubicBezTo>
                <a:cubicBezTo>
                  <a:pt x="21600" y="187"/>
                  <a:pt x="21486" y="0"/>
                  <a:pt x="21303" y="0"/>
                </a:cubicBezTo>
                <a:cubicBezTo>
                  <a:pt x="21303" y="0"/>
                  <a:pt x="21299" y="0"/>
                  <a:pt x="286" y="0"/>
                </a:cubicBezTo>
                <a:close/>
                <a:moveTo>
                  <a:pt x="583" y="781"/>
                </a:moveTo>
                <a:cubicBezTo>
                  <a:pt x="584" y="781"/>
                  <a:pt x="590" y="781"/>
                  <a:pt x="21016" y="781"/>
                </a:cubicBezTo>
                <a:cubicBezTo>
                  <a:pt x="21016" y="781"/>
                  <a:pt x="21016" y="5910"/>
                  <a:pt x="21016" y="17451"/>
                </a:cubicBezTo>
                <a:cubicBezTo>
                  <a:pt x="21016" y="17451"/>
                  <a:pt x="21010" y="17451"/>
                  <a:pt x="583" y="17451"/>
                </a:cubicBezTo>
                <a:lnTo>
                  <a:pt x="583" y="781"/>
                </a:lnTo>
                <a:close/>
                <a:moveTo>
                  <a:pt x="7436" y="2664"/>
                </a:moveTo>
                <a:lnTo>
                  <a:pt x="7311" y="3016"/>
                </a:lnTo>
                <a:lnTo>
                  <a:pt x="7311" y="15201"/>
                </a:lnTo>
                <a:lnTo>
                  <a:pt x="7436" y="15553"/>
                </a:lnTo>
                <a:lnTo>
                  <a:pt x="7574" y="15553"/>
                </a:lnTo>
                <a:lnTo>
                  <a:pt x="7768" y="15553"/>
                </a:lnTo>
                <a:lnTo>
                  <a:pt x="15685" y="9430"/>
                </a:lnTo>
                <a:lnTo>
                  <a:pt x="15811" y="9063"/>
                </a:lnTo>
                <a:lnTo>
                  <a:pt x="15685" y="8710"/>
                </a:lnTo>
                <a:lnTo>
                  <a:pt x="7768" y="2664"/>
                </a:lnTo>
                <a:lnTo>
                  <a:pt x="7436" y="2664"/>
                </a:lnTo>
                <a:close/>
                <a:moveTo>
                  <a:pt x="7905" y="3643"/>
                </a:moveTo>
                <a:lnTo>
                  <a:pt x="14953" y="9063"/>
                </a:lnTo>
                <a:lnTo>
                  <a:pt x="7905" y="14497"/>
                </a:lnTo>
                <a:lnTo>
                  <a:pt x="7905" y="3643"/>
                </a:lnTo>
                <a:close/>
                <a:moveTo>
                  <a:pt x="583" y="18232"/>
                </a:moveTo>
                <a:cubicBezTo>
                  <a:pt x="588" y="18232"/>
                  <a:pt x="1140" y="18232"/>
                  <a:pt x="21016" y="18232"/>
                </a:cubicBezTo>
                <a:cubicBezTo>
                  <a:pt x="21016" y="20195"/>
                  <a:pt x="21016" y="18231"/>
                  <a:pt x="21016" y="20819"/>
                </a:cubicBezTo>
                <a:cubicBezTo>
                  <a:pt x="21016" y="20819"/>
                  <a:pt x="21010" y="20819"/>
                  <a:pt x="583" y="20819"/>
                </a:cubicBezTo>
                <a:lnTo>
                  <a:pt x="583" y="18232"/>
                </a:lnTo>
                <a:close/>
                <a:moveTo>
                  <a:pt x="15845" y="18584"/>
                </a:moveTo>
                <a:lnTo>
                  <a:pt x="15845" y="18936"/>
                </a:lnTo>
                <a:lnTo>
                  <a:pt x="5251" y="18936"/>
                </a:lnTo>
                <a:lnTo>
                  <a:pt x="5251" y="20100"/>
                </a:lnTo>
                <a:lnTo>
                  <a:pt x="15845" y="20100"/>
                </a:lnTo>
                <a:lnTo>
                  <a:pt x="15845" y="20360"/>
                </a:lnTo>
                <a:lnTo>
                  <a:pt x="16715" y="20360"/>
                </a:lnTo>
                <a:lnTo>
                  <a:pt x="16715" y="20100"/>
                </a:lnTo>
                <a:lnTo>
                  <a:pt x="19930" y="20100"/>
                </a:lnTo>
                <a:lnTo>
                  <a:pt x="19930" y="18936"/>
                </a:lnTo>
                <a:lnTo>
                  <a:pt x="16715" y="18936"/>
                </a:lnTo>
                <a:lnTo>
                  <a:pt x="16715" y="18584"/>
                </a:lnTo>
                <a:lnTo>
                  <a:pt x="15845" y="18584"/>
                </a:lnTo>
                <a:close/>
                <a:moveTo>
                  <a:pt x="1728" y="18936"/>
                </a:moveTo>
                <a:lnTo>
                  <a:pt x="1728" y="20100"/>
                </a:lnTo>
                <a:lnTo>
                  <a:pt x="3249" y="20100"/>
                </a:lnTo>
                <a:lnTo>
                  <a:pt x="3249" y="18936"/>
                </a:lnTo>
                <a:lnTo>
                  <a:pt x="1728" y="18936"/>
                </a:lnTo>
                <a:close/>
              </a:path>
            </a:pathLst>
          </a:custGeom>
          <a:solidFill>
            <a:srgbClr val="434448"/>
          </a:solidFill>
          <a:ln w="12700">
            <a:miter lim="400000"/>
          </a:ln>
        </p:spPr>
        <p:txBody>
          <a:bodyPr lIns="35709" tIns="35709" rIns="35709" bIns="35709" anchor="ctr"/>
          <a:lstStyle/>
          <a:p>
            <a:pPr>
              <a:spcBef>
                <a:spcPts val="750"/>
              </a:spcBef>
              <a:defRPr sz="2100" b="0" spc="0" baseline="9523"/>
            </a:pPr>
            <a:endParaRPr sz="1050"/>
          </a:p>
        </p:txBody>
      </p:sp>
      <p:pic>
        <p:nvPicPr>
          <p:cNvPr id="27" name="Picture 26">
            <a:extLst>
              <a:ext uri="{FF2B5EF4-FFF2-40B4-BE49-F238E27FC236}">
                <a16:creationId xmlns:a16="http://schemas.microsoft.com/office/drawing/2014/main" id="{8E8B027A-AA56-A548-B105-6B4788B226DC}"/>
              </a:ext>
            </a:extLst>
          </p:cNvPr>
          <p:cNvPicPr>
            <a:picLocks noChangeAspect="1"/>
          </p:cNvPicPr>
          <p:nvPr/>
        </p:nvPicPr>
        <p:blipFill>
          <a:blip r:embed="rId10"/>
          <a:stretch>
            <a:fillRect/>
          </a:stretch>
        </p:blipFill>
        <p:spPr>
          <a:xfrm>
            <a:off x="-604362" y="3995904"/>
            <a:ext cx="2981262" cy="2981262"/>
          </a:xfrm>
          <a:prstGeom prst="rect">
            <a:avLst/>
          </a:prstGeom>
        </p:spPr>
      </p:pic>
      <p:pic>
        <p:nvPicPr>
          <p:cNvPr id="29" name="Picture 28">
            <a:extLst>
              <a:ext uri="{FF2B5EF4-FFF2-40B4-BE49-F238E27FC236}">
                <a16:creationId xmlns:a16="http://schemas.microsoft.com/office/drawing/2014/main" id="{3F16D2B0-425D-9B41-87D5-475F1278B75E}"/>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140611" y="4497009"/>
            <a:ext cx="2298614" cy="2298614"/>
          </a:xfrm>
          <a:prstGeom prst="rect">
            <a:avLst/>
          </a:prstGeom>
        </p:spPr>
      </p:pic>
    </p:spTree>
    <p:extLst>
      <p:ext uri="{BB962C8B-B14F-4D97-AF65-F5344CB8AC3E}">
        <p14:creationId xmlns:p14="http://schemas.microsoft.com/office/powerpoint/2010/main" val="73061220"/>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80982"/>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2180E0-AA45-492E-B377-1E8E33743C34}"/>
              </a:ext>
            </a:extLst>
          </p:cNvPr>
          <p:cNvSpPr>
            <a:spLocks noGrp="1"/>
          </p:cNvSpPr>
          <p:nvPr>
            <p:ph type="title"/>
          </p:nvPr>
        </p:nvSpPr>
        <p:spPr/>
        <p:txBody>
          <a:bodyPr/>
          <a:lstStyle/>
          <a:p>
            <a:r>
              <a:rPr lang="en-US"/>
              <a:t>Questions and Ideas</a:t>
            </a:r>
          </a:p>
        </p:txBody>
      </p:sp>
      <p:sp>
        <p:nvSpPr>
          <p:cNvPr id="2" name="Content Placeholder 1">
            <a:extLst>
              <a:ext uri="{FF2B5EF4-FFF2-40B4-BE49-F238E27FC236}">
                <a16:creationId xmlns:a16="http://schemas.microsoft.com/office/drawing/2014/main" id="{CB851B64-B1DF-4E3C-AF31-086941E52581}"/>
              </a:ext>
            </a:extLst>
          </p:cNvPr>
          <p:cNvSpPr>
            <a:spLocks noGrp="1"/>
          </p:cNvSpPr>
          <p:nvPr>
            <p:ph sz="quarter" idx="11"/>
          </p:nvPr>
        </p:nvSpPr>
        <p:spPr/>
        <p:txBody>
          <a:bodyPr/>
          <a:lstStyle/>
          <a:p>
            <a:pPr marL="342900" indent="-342900">
              <a:buFont typeface="Arial" panose="020B0604020202020204" pitchFamily="34" charset="0"/>
              <a:buChar char="•"/>
            </a:pPr>
            <a:r>
              <a:rPr lang="en-US" sz="2100" b="1"/>
              <a:t>You have a project </a:t>
            </a:r>
            <a:r>
              <a:rPr lang="en-US" sz="2100"/>
              <a:t>– acknowledge it</a:t>
            </a:r>
          </a:p>
          <a:p>
            <a:pPr marL="342900" indent="-342900">
              <a:buFont typeface="Arial" panose="020B0604020202020204" pitchFamily="34" charset="0"/>
              <a:buChar char="•"/>
            </a:pPr>
            <a:r>
              <a:rPr lang="en-US" sz="2100" b="1"/>
              <a:t>Focus on your primary user </a:t>
            </a:r>
            <a:r>
              <a:rPr lang="en-US" sz="2100"/>
              <a:t>– no one else </a:t>
            </a:r>
          </a:p>
          <a:p>
            <a:pPr marL="342900" indent="-342900">
              <a:buFont typeface="Arial" panose="020B0604020202020204" pitchFamily="34" charset="0"/>
              <a:buChar char="•"/>
            </a:pPr>
            <a:r>
              <a:rPr lang="en-US" sz="2100" b="1"/>
              <a:t>Do one thing at a time </a:t>
            </a:r>
            <a:r>
              <a:rPr lang="en-US" sz="2100"/>
              <a:t>– nothing else</a:t>
            </a:r>
          </a:p>
          <a:p>
            <a:pPr marL="342900" indent="-342900">
              <a:buFont typeface="Arial" panose="020B0604020202020204" pitchFamily="34" charset="0"/>
              <a:buChar char="•"/>
            </a:pPr>
            <a:r>
              <a:rPr lang="en-US" sz="2100" b="1"/>
              <a:t>Get something live</a:t>
            </a:r>
            <a:r>
              <a:rPr lang="en-US" sz="2100"/>
              <a:t> – always </a:t>
            </a:r>
          </a:p>
          <a:p>
            <a:pPr marL="342900" indent="-342900">
              <a:buFont typeface="Arial" panose="020B0604020202020204" pitchFamily="34" charset="0"/>
              <a:buChar char="•"/>
            </a:pPr>
            <a:r>
              <a:rPr lang="en-US" sz="2100" b="1"/>
              <a:t>Be radical </a:t>
            </a:r>
            <a:r>
              <a:rPr lang="en-US" sz="2100"/>
              <a:t>– question everything</a:t>
            </a:r>
          </a:p>
          <a:p>
            <a:pPr marL="342900" indent="-342900">
              <a:buFont typeface="Arial" panose="020B0604020202020204" pitchFamily="34" charset="0"/>
              <a:buChar char="•"/>
            </a:pPr>
            <a:r>
              <a:rPr lang="en-US" sz="2100" b="1"/>
              <a:t>Be different </a:t>
            </a:r>
            <a:r>
              <a:rPr lang="en-US" sz="2100"/>
              <a:t>– embrace diversity</a:t>
            </a:r>
          </a:p>
          <a:p>
            <a:pPr marL="342900" indent="-342900">
              <a:buFont typeface="Arial" panose="020B0604020202020204" pitchFamily="34" charset="0"/>
              <a:buChar char="•"/>
            </a:pPr>
            <a:endParaRPr lang="en-US" sz="2100"/>
          </a:p>
          <a:p>
            <a:r>
              <a:rPr lang="en-US" sz="2100"/>
              <a:t>Presentation and my PM template: </a:t>
            </a:r>
            <a:r>
              <a:rPr lang="en-US" sz="2100">
                <a:hlinkClick r:id="rId3"/>
              </a:rPr>
              <a:t>https://bit.ly/33wH2GZ</a:t>
            </a:r>
            <a:endParaRPr lang="en-US" sz="2100"/>
          </a:p>
          <a:p>
            <a:r>
              <a:rPr lang="en-US" sz="2100"/>
              <a:t>Twitter: </a:t>
            </a:r>
            <a:r>
              <a:rPr lang="en-US" sz="2400"/>
              <a:t>@fliack</a:t>
            </a:r>
            <a:endParaRPr lang="en-US" sz="2100"/>
          </a:p>
        </p:txBody>
      </p:sp>
      <p:sp>
        <p:nvSpPr>
          <p:cNvPr id="9" name="Text Placeholder 8">
            <a:extLst>
              <a:ext uri="{FF2B5EF4-FFF2-40B4-BE49-F238E27FC236}">
                <a16:creationId xmlns:a16="http://schemas.microsoft.com/office/drawing/2014/main" id="{D25AE245-61C9-47E7-AEEC-8E56D1776E29}"/>
              </a:ext>
            </a:extLst>
          </p:cNvPr>
          <p:cNvSpPr>
            <a:spLocks noGrp="1"/>
          </p:cNvSpPr>
          <p:nvPr>
            <p:ph type="body" sz="quarter" idx="16"/>
          </p:nvPr>
        </p:nvSpPr>
        <p:spPr>
          <a:xfrm>
            <a:off x="571500" y="1097180"/>
            <a:ext cx="11045952" cy="856645"/>
          </a:xfrm>
        </p:spPr>
        <p:txBody>
          <a:bodyPr/>
          <a:lstStyle/>
          <a:p>
            <a:r>
              <a:rPr lang="en-US"/>
              <a:t>In time &amp; scope - No sweat - No tears</a:t>
            </a:r>
          </a:p>
          <a:p>
            <a:endParaRPr lang="en-US"/>
          </a:p>
        </p:txBody>
      </p:sp>
    </p:spTree>
    <p:extLst>
      <p:ext uri="{BB962C8B-B14F-4D97-AF65-F5344CB8AC3E}">
        <p14:creationId xmlns:p14="http://schemas.microsoft.com/office/powerpoint/2010/main" val="5890149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C6CFBC5-5501-584E-8209-4704DC889A38}"/>
              </a:ext>
            </a:extLst>
          </p:cNvPr>
          <p:cNvSpPr>
            <a:spLocks noGrp="1"/>
          </p:cNvSpPr>
          <p:nvPr>
            <p:ph type="title"/>
          </p:nvPr>
        </p:nvSpPr>
        <p:spPr/>
        <p:txBody>
          <a:bodyPr/>
          <a:lstStyle/>
          <a:p>
            <a:r>
              <a:rPr lang="en-US" dirty="0">
                <a:solidFill>
                  <a:schemeClr val="accent1"/>
                </a:solidFill>
              </a:rPr>
              <a:t>Get Your Dreamforce Admin Workbook</a:t>
            </a:r>
          </a:p>
        </p:txBody>
      </p:sp>
      <p:sp>
        <p:nvSpPr>
          <p:cNvPr id="10" name="Text Placeholder 9">
            <a:extLst>
              <a:ext uri="{FF2B5EF4-FFF2-40B4-BE49-F238E27FC236}">
                <a16:creationId xmlns:a16="http://schemas.microsoft.com/office/drawing/2014/main" id="{61EC437B-9278-5E4B-90F4-936873E3AC45}"/>
              </a:ext>
            </a:extLst>
          </p:cNvPr>
          <p:cNvSpPr>
            <a:spLocks noGrp="1"/>
          </p:cNvSpPr>
          <p:nvPr>
            <p:ph type="body" sz="quarter" idx="16"/>
          </p:nvPr>
        </p:nvSpPr>
        <p:spPr/>
        <p:txBody>
          <a:bodyPr/>
          <a:lstStyle/>
          <a:p>
            <a:r>
              <a:rPr lang="en-US" dirty="0">
                <a:solidFill>
                  <a:schemeClr val="accent1"/>
                </a:solidFill>
              </a:rPr>
              <a:t>Ensure you make the most of DF19! </a:t>
            </a:r>
          </a:p>
        </p:txBody>
      </p:sp>
      <p:pic>
        <p:nvPicPr>
          <p:cNvPr id="7" name="pasted-image.pdf" descr="pasted-image.pdf">
            <a:extLst>
              <a:ext uri="{FF2B5EF4-FFF2-40B4-BE49-F238E27FC236}">
                <a16:creationId xmlns:a16="http://schemas.microsoft.com/office/drawing/2014/main" id="{B78FDE2E-FF6A-6E4E-8157-A499C4627A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30573" y="565460"/>
            <a:ext cx="635734" cy="445095"/>
          </a:xfrm>
          <a:prstGeom prst="rect">
            <a:avLst/>
          </a:prstGeom>
          <a:ln w="12700">
            <a:miter lim="400000"/>
          </a:ln>
        </p:spPr>
      </p:pic>
      <p:sp>
        <p:nvSpPr>
          <p:cNvPr id="11" name="This is a multiple line text placeholder…">
            <a:extLst>
              <a:ext uri="{FF2B5EF4-FFF2-40B4-BE49-F238E27FC236}">
                <a16:creationId xmlns:a16="http://schemas.microsoft.com/office/drawing/2014/main" id="{63E19371-21EB-FD46-8900-757AFF5C25DC}"/>
              </a:ext>
            </a:extLst>
          </p:cNvPr>
          <p:cNvSpPr/>
          <p:nvPr/>
        </p:nvSpPr>
        <p:spPr>
          <a:xfrm>
            <a:off x="3217251" y="5307652"/>
            <a:ext cx="5754449" cy="974379"/>
          </a:xfrm>
          <a:prstGeom prst="roundRect">
            <a:avLst>
              <a:gd name="adj" fmla="val 12303"/>
            </a:avLst>
          </a:prstGeom>
          <a:blipFill>
            <a:blip r:embed="rId4" cstate="screen">
              <a:extLst>
                <a:ext uri="{28A0092B-C50C-407E-A947-70E740481C1C}">
                  <a14:useLocalDpi xmlns:a14="http://schemas.microsoft.com/office/drawing/2010/main"/>
                </a:ext>
              </a:extLst>
            </a:blip>
            <a:stretch>
              <a:fillRect/>
            </a:stretch>
          </a:blipFill>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tIns="91440" rtlCol="0" anchor="ctr">
            <a:noAutofit/>
          </a:bodyPr>
          <a:lstStyle/>
          <a:p>
            <a:pPr algn="ctr">
              <a:lnSpc>
                <a:spcPct val="90000"/>
              </a:lnSpc>
            </a:pPr>
            <a:r>
              <a:rPr lang="en-US" sz="2800" b="1" dirty="0" err="1">
                <a:solidFill>
                  <a:schemeClr val="bg1"/>
                </a:solidFill>
                <a:latin typeface="Salesforce Sans"/>
              </a:rPr>
              <a:t>sforce.co</a:t>
            </a:r>
            <a:r>
              <a:rPr lang="en-US" sz="2800" b="1" dirty="0">
                <a:solidFill>
                  <a:schemeClr val="bg1"/>
                </a:solidFill>
                <a:latin typeface="Salesforce Sans"/>
              </a:rPr>
              <a:t>/df19adminworkbook</a:t>
            </a:r>
            <a:endParaRPr sz="2800" b="1" dirty="0">
              <a:solidFill>
                <a:schemeClr val="bg1"/>
              </a:solidFill>
              <a:latin typeface="Salesforce Sans"/>
            </a:endParaRPr>
          </a:p>
        </p:txBody>
      </p:sp>
      <p:sp>
        <p:nvSpPr>
          <p:cNvPr id="15" name="TextBox 14">
            <a:extLst>
              <a:ext uri="{FF2B5EF4-FFF2-40B4-BE49-F238E27FC236}">
                <a16:creationId xmlns:a16="http://schemas.microsoft.com/office/drawing/2014/main" id="{27FD1816-939D-874C-B21D-B765ACDE05C6}"/>
              </a:ext>
            </a:extLst>
          </p:cNvPr>
          <p:cNvSpPr txBox="1"/>
          <p:nvPr/>
        </p:nvSpPr>
        <p:spPr>
          <a:xfrm>
            <a:off x="5115910" y="2489474"/>
            <a:ext cx="4753736" cy="2046714"/>
          </a:xfrm>
          <a:prstGeom prst="rect">
            <a:avLst/>
          </a:prstGeom>
          <a:noFill/>
        </p:spPr>
        <p:txBody>
          <a:bodyPr wrap="square" rtlCol="0">
            <a:spAutoFit/>
          </a:bodyPr>
          <a:lstStyle/>
          <a:p>
            <a:pPr marL="342900" indent="-342900">
              <a:spcBef>
                <a:spcPts val="300"/>
              </a:spcBef>
              <a:spcAft>
                <a:spcPts val="600"/>
              </a:spcAft>
              <a:buFont typeface="Arial" panose="020B0604020202020204" pitchFamily="34" charset="0"/>
              <a:buChar char="•"/>
            </a:pPr>
            <a:r>
              <a:rPr lang="en-US" sz="2800" dirty="0">
                <a:solidFill>
                  <a:schemeClr val="accent1"/>
                </a:solidFill>
                <a:latin typeface="Salesforce Sans"/>
                <a:cs typeface="Salesforce Sans"/>
              </a:rPr>
              <a:t>Plan your 4 perfect days</a:t>
            </a:r>
          </a:p>
          <a:p>
            <a:pPr marL="342900" indent="-342900">
              <a:spcBef>
                <a:spcPts val="300"/>
              </a:spcBef>
              <a:spcAft>
                <a:spcPts val="600"/>
              </a:spcAft>
              <a:buFont typeface="Arial" panose="020B0604020202020204" pitchFamily="34" charset="0"/>
              <a:buChar char="•"/>
            </a:pPr>
            <a:r>
              <a:rPr lang="en-US" sz="2800" dirty="0">
                <a:solidFill>
                  <a:schemeClr val="accent1"/>
                </a:solidFill>
                <a:latin typeface="Salesforce Sans"/>
                <a:cs typeface="Salesforce Sans"/>
              </a:rPr>
              <a:t>Find relevant resources</a:t>
            </a:r>
          </a:p>
          <a:p>
            <a:pPr marL="342900" indent="-342900">
              <a:spcBef>
                <a:spcPts val="300"/>
              </a:spcBef>
              <a:spcAft>
                <a:spcPts val="600"/>
              </a:spcAft>
              <a:buFont typeface="Arial" panose="020B0604020202020204" pitchFamily="34" charset="0"/>
              <a:buChar char="•"/>
            </a:pPr>
            <a:r>
              <a:rPr lang="en-US" sz="2800" dirty="0">
                <a:solidFill>
                  <a:schemeClr val="accent1"/>
                </a:solidFill>
                <a:latin typeface="Salesforce Sans"/>
                <a:cs typeface="Salesforce Sans"/>
              </a:rPr>
              <a:t>Take notes to bring back to the office</a:t>
            </a:r>
          </a:p>
        </p:txBody>
      </p:sp>
      <p:pic>
        <p:nvPicPr>
          <p:cNvPr id="5" name="Picture 4">
            <a:extLst>
              <a:ext uri="{FF2B5EF4-FFF2-40B4-BE49-F238E27FC236}">
                <a16:creationId xmlns:a16="http://schemas.microsoft.com/office/drawing/2014/main" id="{27D60060-2A79-DD43-B8B8-42DFA08900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0795" y="2050015"/>
            <a:ext cx="2925632" cy="2925632"/>
          </a:xfrm>
          <a:prstGeom prst="rect">
            <a:avLst/>
          </a:prstGeom>
        </p:spPr>
      </p:pic>
      <p:pic>
        <p:nvPicPr>
          <p:cNvPr id="13" name="Image">
            <a:extLst>
              <a:ext uri="{FF2B5EF4-FFF2-40B4-BE49-F238E27FC236}">
                <a16:creationId xmlns:a16="http://schemas.microsoft.com/office/drawing/2014/main" id="{5F0E968A-E9C7-4943-AE17-4DD6A2DD56A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0839"/>
          <a:stretch/>
        </p:blipFill>
        <p:spPr>
          <a:xfrm flipH="1">
            <a:off x="9981244" y="3614570"/>
            <a:ext cx="1685063" cy="841702"/>
          </a:xfrm>
          <a:prstGeom prst="rect">
            <a:avLst/>
          </a:prstGeom>
          <a:ln w="12700">
            <a:miter lim="400000"/>
          </a:ln>
        </p:spPr>
      </p:pic>
    </p:spTree>
    <p:extLst>
      <p:ext uri="{BB962C8B-B14F-4D97-AF65-F5344CB8AC3E}">
        <p14:creationId xmlns:p14="http://schemas.microsoft.com/office/powerpoint/2010/main" val="40418836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8112" y="1941107"/>
            <a:ext cx="4643782" cy="1298448"/>
          </a:xfrm>
        </p:spPr>
        <p:txBody>
          <a:bodyPr/>
          <a:lstStyle/>
          <a:p>
            <a:r>
              <a:rPr lang="en-US"/>
              <a:t>Johann Furmann</a:t>
            </a:r>
          </a:p>
        </p:txBody>
      </p:sp>
      <p:sp>
        <p:nvSpPr>
          <p:cNvPr id="8" name="Text Placeholder 7">
            <a:extLst>
              <a:ext uri="{FF2B5EF4-FFF2-40B4-BE49-F238E27FC236}">
                <a16:creationId xmlns:a16="http://schemas.microsoft.com/office/drawing/2014/main" id="{B0367FDF-9EAE-0A45-BD92-A1DAEC9AC170}"/>
              </a:ext>
            </a:extLst>
          </p:cNvPr>
          <p:cNvSpPr>
            <a:spLocks noGrp="1"/>
          </p:cNvSpPr>
          <p:nvPr>
            <p:ph type="body" sz="quarter" idx="18"/>
          </p:nvPr>
        </p:nvSpPr>
        <p:spPr/>
        <p:txBody>
          <a:bodyPr/>
          <a:lstStyle/>
          <a:p>
            <a:r>
              <a:rPr lang="en-US"/>
              <a:t>Salesforce nerd</a:t>
            </a:r>
          </a:p>
          <a:p>
            <a:r>
              <a:rPr lang="de-DE"/>
              <a:t>jfuermann@gmail.com / @fliack</a:t>
            </a:r>
          </a:p>
        </p:txBody>
      </p:sp>
      <p:grpSp>
        <p:nvGrpSpPr>
          <p:cNvPr id="3" name="Group 2">
            <a:extLst>
              <a:ext uri="{FF2B5EF4-FFF2-40B4-BE49-F238E27FC236}">
                <a16:creationId xmlns:a16="http://schemas.microsoft.com/office/drawing/2014/main" id="{0D7D0361-0F4E-4449-9328-587D6B00E4A6}"/>
              </a:ext>
            </a:extLst>
          </p:cNvPr>
          <p:cNvGrpSpPr>
            <a:grpSpLocks noChangeAspect="1"/>
          </p:cNvGrpSpPr>
          <p:nvPr/>
        </p:nvGrpSpPr>
        <p:grpSpPr>
          <a:xfrm>
            <a:off x="7553625" y="2355707"/>
            <a:ext cx="3159884" cy="2499265"/>
            <a:chOff x="7587252" y="1965910"/>
            <a:chExt cx="3043978" cy="2428530"/>
          </a:xfrm>
        </p:grpSpPr>
        <p:sp>
          <p:nvSpPr>
            <p:cNvPr id="10" name="Rectangle 9">
              <a:extLst>
                <a:ext uri="{FF2B5EF4-FFF2-40B4-BE49-F238E27FC236}">
                  <a16:creationId xmlns:a16="http://schemas.microsoft.com/office/drawing/2014/main" id="{11FB26A8-050F-4FFE-A41D-73031F481F69}"/>
                </a:ext>
              </a:extLst>
            </p:cNvPr>
            <p:cNvSpPr/>
            <p:nvPr/>
          </p:nvSpPr>
          <p:spPr>
            <a:xfrm>
              <a:off x="7587252" y="1965910"/>
              <a:ext cx="3043978" cy="2428530"/>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a:solidFill>
                  <a:schemeClr val="tx1"/>
                </a:solidFill>
              </a:endParaRPr>
            </a:p>
          </p:txBody>
        </p:sp>
        <p:pic>
          <p:nvPicPr>
            <p:cNvPr id="7170" name="Picture 2" descr="Bildergebnis für berlin silhouette">
              <a:extLst>
                <a:ext uri="{FF2B5EF4-FFF2-40B4-BE49-F238E27FC236}">
                  <a16:creationId xmlns:a16="http://schemas.microsoft.com/office/drawing/2014/main" id="{1252FF6D-F072-483A-A029-36ECA25E9243}"/>
                </a:ext>
              </a:extLst>
            </p:cNvPr>
            <p:cNvPicPr>
              <a:picLocks noChangeAspect="1" noChangeArrowheads="1"/>
            </p:cNvPicPr>
            <p:nvPr/>
          </p:nvPicPr>
          <p:blipFill rotWithShape="1">
            <a:blip r:embed="rId3">
              <a:clrChange>
                <a:clrFrom>
                  <a:srgbClr val="000000">
                    <a:alpha val="0"/>
                  </a:srgbClr>
                </a:clrFrom>
                <a:clrTo>
                  <a:srgbClr val="000000">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048" t="2710" r="10844" b="19906"/>
            <a:stretch/>
          </p:blipFill>
          <p:spPr bwMode="auto">
            <a:xfrm>
              <a:off x="7675766" y="2036528"/>
              <a:ext cx="2866950" cy="22872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0312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Where I`m coming from?</a:t>
            </a:r>
          </a:p>
        </p:txBody>
      </p:sp>
      <p:sp>
        <p:nvSpPr>
          <p:cNvPr id="2" name="Inhaltsplatzhalter 1"/>
          <p:cNvSpPr>
            <a:spLocks noGrp="1"/>
          </p:cNvSpPr>
          <p:nvPr>
            <p:ph sz="quarter" idx="11"/>
          </p:nvPr>
        </p:nvSpPr>
        <p:spPr>
          <a:xfrm>
            <a:off x="571500" y="1266092"/>
            <a:ext cx="11045952" cy="5228712"/>
          </a:xfrm>
        </p:spPr>
        <p:txBody>
          <a:bodyPr/>
          <a:lstStyle/>
          <a:p>
            <a:r>
              <a:rPr lang="en-US" sz="2100" b="1" dirty="0"/>
              <a:t>Company</a:t>
            </a:r>
          </a:p>
          <a:p>
            <a:pPr marL="342900" indent="-342900">
              <a:buFont typeface="Arial" panose="020B0604020202020204" pitchFamily="34" charset="0"/>
              <a:buChar char="•"/>
            </a:pPr>
            <a:r>
              <a:rPr lang="en-US" sz="2100" dirty="0"/>
              <a:t>800 Users</a:t>
            </a:r>
          </a:p>
          <a:p>
            <a:pPr marL="342900" indent="-342900">
              <a:buFont typeface="Arial" panose="020B0604020202020204" pitchFamily="34" charset="0"/>
              <a:buChar char="•"/>
            </a:pPr>
            <a:r>
              <a:rPr lang="en-US" sz="2100" dirty="0"/>
              <a:t>B2B2C Sales Company</a:t>
            </a:r>
          </a:p>
          <a:p>
            <a:pPr marL="342900" indent="-342900">
              <a:buFont typeface="Arial" panose="020B0604020202020204" pitchFamily="34" charset="0"/>
              <a:buChar char="•"/>
            </a:pPr>
            <a:r>
              <a:rPr lang="en-US" sz="2100" dirty="0"/>
              <a:t>7 years old Salesforce </a:t>
            </a:r>
          </a:p>
          <a:p>
            <a:pPr marL="342900" indent="-342900">
              <a:buFont typeface="Arial" panose="020B0604020202020204" pitchFamily="34" charset="0"/>
              <a:buChar char="•"/>
            </a:pPr>
            <a:r>
              <a:rPr lang="en-US" sz="2100" dirty="0"/>
              <a:t>Salesforce is at the core of the business</a:t>
            </a:r>
          </a:p>
          <a:p>
            <a:endParaRPr lang="en-US" sz="2100" b="1" dirty="0"/>
          </a:p>
          <a:p>
            <a:r>
              <a:rPr lang="en-US" sz="2100" b="1" dirty="0"/>
              <a:t>Lightning migration project</a:t>
            </a:r>
          </a:p>
          <a:p>
            <a:pPr marL="342900" indent="-342900">
              <a:buFont typeface="Arial" panose="020B0604020202020204" pitchFamily="34" charset="0"/>
              <a:buChar char="•"/>
            </a:pPr>
            <a:r>
              <a:rPr lang="en-US" sz="2100" dirty="0"/>
              <a:t>10 countries, 4 user groups, 4 time-zones</a:t>
            </a:r>
          </a:p>
          <a:p>
            <a:pPr marL="342900" indent="-342900">
              <a:buFont typeface="Arial" panose="020B0604020202020204" pitchFamily="34" charset="0"/>
              <a:buChar char="•"/>
            </a:pPr>
            <a:r>
              <a:rPr lang="en-US" sz="2100" dirty="0"/>
              <a:t>12 months duration</a:t>
            </a:r>
          </a:p>
          <a:p>
            <a:pPr marL="342900" indent="-342900">
              <a:buFont typeface="Arial" panose="020B0604020202020204" pitchFamily="34" charset="0"/>
              <a:buChar char="•"/>
            </a:pPr>
            <a:r>
              <a:rPr lang="en-US" sz="2100" dirty="0"/>
              <a:t>Team of 30 people </a:t>
            </a:r>
          </a:p>
          <a:p>
            <a:endParaRPr lang="en-US" sz="2100" dirty="0"/>
          </a:p>
          <a:p>
            <a:endParaRPr lang="en-US" sz="2100" dirty="0"/>
          </a:p>
          <a:p>
            <a:endParaRPr lang="en-US" sz="2100" dirty="0"/>
          </a:p>
        </p:txBody>
      </p:sp>
      <p:sp>
        <p:nvSpPr>
          <p:cNvPr id="4" name="Text Placeholder 3">
            <a:extLst>
              <a:ext uri="{FF2B5EF4-FFF2-40B4-BE49-F238E27FC236}">
                <a16:creationId xmlns:a16="http://schemas.microsoft.com/office/drawing/2014/main" id="{07E74711-C0F2-43D0-8894-027BFE18D05B}"/>
              </a:ext>
            </a:extLst>
          </p:cNvPr>
          <p:cNvSpPr>
            <a:spLocks noGrp="1"/>
          </p:cNvSpPr>
          <p:nvPr>
            <p:ph type="body" sz="quarter" idx="17"/>
          </p:nvPr>
        </p:nvSpPr>
        <p:spPr/>
        <p:txBody>
          <a:bodyPr/>
          <a:lstStyle/>
          <a:p>
            <a:r>
              <a:rPr lang="en-US"/>
              <a:t>In time &amp; scope</a:t>
            </a:r>
          </a:p>
          <a:p>
            <a:r>
              <a:rPr lang="en-US"/>
              <a:t>– No sweat – </a:t>
            </a:r>
          </a:p>
          <a:p>
            <a:r>
              <a:rPr lang="en-US"/>
              <a:t>– No tears –</a:t>
            </a:r>
          </a:p>
          <a:p>
            <a:endParaRPr lang="de-DE"/>
          </a:p>
        </p:txBody>
      </p:sp>
    </p:spTree>
    <p:extLst>
      <p:ext uri="{BB962C8B-B14F-4D97-AF65-F5344CB8AC3E}">
        <p14:creationId xmlns:p14="http://schemas.microsoft.com/office/powerpoint/2010/main" val="4293554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1778581-AA31-DF40-9854-BAAA9673E287}"/>
              </a:ext>
            </a:extLst>
          </p:cNvPr>
          <p:cNvSpPr>
            <a:spLocks noGrp="1"/>
          </p:cNvSpPr>
          <p:nvPr>
            <p:ph sz="quarter" idx="11"/>
          </p:nvPr>
        </p:nvSpPr>
        <p:spPr/>
        <p:txBody>
          <a:bodyPr/>
          <a:lstStyle/>
          <a:p>
            <a:pPr marL="342900" indent="-342900">
              <a:buFont typeface="Arial" panose="020B0604020202020204" pitchFamily="34" charset="0"/>
              <a:buChar char="•"/>
            </a:pPr>
            <a:r>
              <a:rPr lang="en-US" sz="2100" b="1" dirty="0"/>
              <a:t>You have a project </a:t>
            </a:r>
            <a:r>
              <a:rPr lang="en-US" sz="2100" dirty="0"/>
              <a:t>– acknowledge it</a:t>
            </a:r>
          </a:p>
          <a:p>
            <a:pPr marL="342900" indent="-342900">
              <a:buFont typeface="Arial" panose="020B0604020202020204" pitchFamily="34" charset="0"/>
              <a:buChar char="•"/>
            </a:pPr>
            <a:r>
              <a:rPr lang="en-US" sz="2100" b="1" dirty="0"/>
              <a:t>Focus on your primary user </a:t>
            </a:r>
            <a:r>
              <a:rPr lang="en-US" sz="2100" dirty="0"/>
              <a:t>– no one else </a:t>
            </a:r>
          </a:p>
          <a:p>
            <a:pPr marL="342900" indent="-342900">
              <a:buFont typeface="Arial" panose="020B0604020202020204" pitchFamily="34" charset="0"/>
              <a:buChar char="•"/>
            </a:pPr>
            <a:r>
              <a:rPr lang="en-US" sz="2100" b="1" dirty="0"/>
              <a:t>Do one thing at a time </a:t>
            </a:r>
            <a:r>
              <a:rPr lang="en-US" sz="2100" dirty="0"/>
              <a:t>– nothing else</a:t>
            </a:r>
          </a:p>
          <a:p>
            <a:pPr marL="342900" indent="-342900">
              <a:buFont typeface="Arial" panose="020B0604020202020204" pitchFamily="34" charset="0"/>
              <a:buChar char="•"/>
            </a:pPr>
            <a:r>
              <a:rPr lang="en-US" sz="2100" b="1" dirty="0"/>
              <a:t>Get something live</a:t>
            </a:r>
            <a:r>
              <a:rPr lang="en-US" sz="2100" dirty="0"/>
              <a:t> – always </a:t>
            </a:r>
          </a:p>
          <a:p>
            <a:pPr marL="342900" indent="-342900">
              <a:buFont typeface="Arial" panose="020B0604020202020204" pitchFamily="34" charset="0"/>
              <a:buChar char="•"/>
            </a:pPr>
            <a:r>
              <a:rPr lang="en-US" sz="2100" b="1" dirty="0"/>
              <a:t>Be radical </a:t>
            </a:r>
            <a:r>
              <a:rPr lang="en-US" sz="2100" dirty="0"/>
              <a:t>– question everything</a:t>
            </a:r>
          </a:p>
          <a:p>
            <a:pPr marL="342900" indent="-342900">
              <a:buFont typeface="Arial" panose="020B0604020202020204" pitchFamily="34" charset="0"/>
              <a:buChar char="•"/>
            </a:pPr>
            <a:r>
              <a:rPr lang="en-US" sz="2100" b="1" dirty="0"/>
              <a:t>Be different </a:t>
            </a:r>
            <a:r>
              <a:rPr lang="en-US" sz="2100" dirty="0"/>
              <a:t>– embrace diversity</a:t>
            </a:r>
          </a:p>
        </p:txBody>
      </p:sp>
      <p:sp>
        <p:nvSpPr>
          <p:cNvPr id="10" name="Text Placeholder 9">
            <a:extLst>
              <a:ext uri="{FF2B5EF4-FFF2-40B4-BE49-F238E27FC236}">
                <a16:creationId xmlns:a16="http://schemas.microsoft.com/office/drawing/2014/main" id="{61EC437B-9278-5E4B-90F4-936873E3AC45}"/>
              </a:ext>
            </a:extLst>
          </p:cNvPr>
          <p:cNvSpPr>
            <a:spLocks noGrp="1"/>
          </p:cNvSpPr>
          <p:nvPr>
            <p:ph type="body" sz="quarter" idx="16"/>
          </p:nvPr>
        </p:nvSpPr>
        <p:spPr>
          <a:xfrm>
            <a:off x="571500" y="1097179"/>
            <a:ext cx="11046984" cy="338554"/>
          </a:xfrm>
        </p:spPr>
        <p:txBody>
          <a:bodyPr/>
          <a:lstStyle/>
          <a:p>
            <a:r>
              <a:rPr lang="en-US"/>
              <a:t>In time &amp; scope - No sweat - No tears</a:t>
            </a:r>
          </a:p>
        </p:txBody>
      </p:sp>
      <p:sp>
        <p:nvSpPr>
          <p:cNvPr id="8" name="Title 7">
            <a:extLst>
              <a:ext uri="{FF2B5EF4-FFF2-40B4-BE49-F238E27FC236}">
                <a16:creationId xmlns:a16="http://schemas.microsoft.com/office/drawing/2014/main" id="{3C6CFBC5-5501-584E-8209-4704DC889A38}"/>
              </a:ext>
            </a:extLst>
          </p:cNvPr>
          <p:cNvSpPr>
            <a:spLocks noGrp="1"/>
          </p:cNvSpPr>
          <p:nvPr>
            <p:ph type="title"/>
          </p:nvPr>
        </p:nvSpPr>
        <p:spPr/>
        <p:txBody>
          <a:bodyPr/>
          <a:lstStyle/>
          <a:p>
            <a:r>
              <a:rPr lang="en-US"/>
              <a:t>What concepts help?</a:t>
            </a:r>
          </a:p>
        </p:txBody>
      </p:sp>
      <p:sp>
        <p:nvSpPr>
          <p:cNvPr id="5" name="Footer Placeholder 4">
            <a:extLst>
              <a:ext uri="{FF2B5EF4-FFF2-40B4-BE49-F238E27FC236}">
                <a16:creationId xmlns:a16="http://schemas.microsoft.com/office/drawing/2014/main" id="{C8694F22-B584-A647-9B7B-FB236310740E}"/>
              </a:ext>
            </a:extLst>
          </p:cNvPr>
          <p:cNvSpPr>
            <a:spLocks noGrp="1"/>
          </p:cNvSpPr>
          <p:nvPr>
            <p:ph type="ftr" sz="quarter" idx="3"/>
          </p:nvPr>
        </p:nvSpPr>
        <p:spPr/>
        <p:txBody>
          <a:bodyPr/>
          <a:lstStyle/>
          <a:p>
            <a:endParaRPr lang="en-US"/>
          </a:p>
        </p:txBody>
      </p:sp>
      <p:pic>
        <p:nvPicPr>
          <p:cNvPr id="7" name="pasted-image.pdf" descr="pasted-image.pdf">
            <a:extLst>
              <a:ext uri="{FF2B5EF4-FFF2-40B4-BE49-F238E27FC236}">
                <a16:creationId xmlns:a16="http://schemas.microsoft.com/office/drawing/2014/main" id="{B78FDE2E-FF6A-6E4E-8157-A499C4627AF4}"/>
              </a:ext>
            </a:extLst>
          </p:cNvPr>
          <p:cNvPicPr>
            <a:picLocks noChangeAspect="1"/>
          </p:cNvPicPr>
          <p:nvPr/>
        </p:nvPicPr>
        <p:blipFill>
          <a:blip r:embed="rId3"/>
          <a:stretch>
            <a:fillRect/>
          </a:stretch>
        </p:blipFill>
        <p:spPr>
          <a:xfrm>
            <a:off x="11030573" y="565460"/>
            <a:ext cx="635734" cy="445095"/>
          </a:xfrm>
          <a:prstGeom prst="rect">
            <a:avLst/>
          </a:prstGeom>
          <a:ln w="12700">
            <a:miter lim="400000"/>
          </a:ln>
        </p:spPr>
      </p:pic>
    </p:spTree>
    <p:extLst>
      <p:ext uri="{BB962C8B-B14F-4D97-AF65-F5344CB8AC3E}">
        <p14:creationId xmlns:p14="http://schemas.microsoft.com/office/powerpoint/2010/main" val="36371931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9CFB2A47-489B-4336-823E-BC269418A225}"/>
              </a:ext>
            </a:extLst>
          </p:cNvPr>
          <p:cNvGraphicFramePr>
            <a:graphicFrameLocks noChangeAspect="1"/>
          </p:cNvGraphicFramePr>
          <p:nvPr>
            <p:custDataLst>
              <p:tags r:id="rId2"/>
            </p:custDataLst>
          </p:nvPr>
        </p:nvGraphicFramePr>
        <p:xfrm>
          <a:off x="1524000" y="1588"/>
          <a:ext cx="1588" cy="1588"/>
        </p:xfrm>
        <a:graphic>
          <a:graphicData uri="http://schemas.openxmlformats.org/presentationml/2006/ole">
            <mc:AlternateContent xmlns:mc="http://schemas.openxmlformats.org/markup-compatibility/2006">
              <mc:Choice xmlns:v="urn:schemas-microsoft-com:vml" Requires="v">
                <p:oleObj spid="_x0000_s2050" name="think-cell Folie" r:id="rId6" imgW="573" imgH="574" progId="TCLayout.ActiveDocument.1">
                  <p:embed/>
                </p:oleObj>
              </mc:Choice>
              <mc:Fallback>
                <p:oleObj name="think-cell Folie" r:id="rId6" imgW="573" imgH="574" progId="TCLayout.ActiveDocument.1">
                  <p:embed/>
                  <p:pic>
                    <p:nvPicPr>
                      <p:cNvPr id="8" name="Objekt 7" hidden="1">
                        <a:extLst>
                          <a:ext uri="{FF2B5EF4-FFF2-40B4-BE49-F238E27FC236}">
                            <a16:creationId xmlns:a16="http://schemas.microsoft.com/office/drawing/2014/main" id="{9CFB2A47-489B-4336-823E-BC269418A225}"/>
                          </a:ext>
                        </a:extLst>
                      </p:cNvPr>
                      <p:cNvPicPr/>
                      <p:nvPr/>
                    </p:nvPicPr>
                    <p:blipFill>
                      <a:blip r:embed="rId7"/>
                      <a:stretch>
                        <a:fillRect/>
                      </a:stretch>
                    </p:blipFill>
                    <p:spPr>
                      <a:xfrm>
                        <a:off x="1524000"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A6E2F304-2276-4F80-A9DC-EED3156EA461}"/>
              </a:ext>
            </a:extLst>
          </p:cNvPr>
          <p:cNvSpPr/>
          <p:nvPr>
            <p:custDataLst>
              <p:tags r:id="rId3"/>
            </p:custDataLst>
          </p:nvPr>
        </p:nvSpPr>
        <p:spPr bwMode="gray">
          <a:xfrm>
            <a:off x="1522412" y="0"/>
            <a:ext cx="158750" cy="158750"/>
          </a:xfrm>
          <a:prstGeom prst="rect">
            <a:avLst/>
          </a:prstGeom>
          <a:solidFill>
            <a:srgbClr val="002060"/>
          </a:solidFill>
          <a:ln w="9525" algn="ctr">
            <a:solidFill>
              <a:schemeClr val="bg1"/>
            </a:solidFill>
            <a:miter lim="800000"/>
            <a:headEnd/>
            <a:tailEnd/>
          </a:ln>
        </p:spPr>
        <p:txBody>
          <a:bodyPr vert="horz" wrap="none" lIns="0" tIns="0" rIns="0" bIns="0" numCol="1" spcCol="0" rtlCol="0" anchor="ctr" anchorCtr="0">
            <a:noAutofit/>
          </a:bodyPr>
          <a:lstStyle/>
          <a:p>
            <a:pPr algn="ctr" eaLnBrk="0" hangingPunct="0"/>
            <a:endParaRPr lang="de-DE" sz="2200" err="1">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2" name="Inhaltsplatzhalter 1"/>
          <p:cNvSpPr>
            <a:spLocks noGrp="1"/>
          </p:cNvSpPr>
          <p:nvPr>
            <p:ph sz="quarter" idx="11"/>
          </p:nvPr>
        </p:nvSpPr>
        <p:spPr/>
        <p:txBody>
          <a:bodyPr/>
          <a:lstStyle/>
          <a:p>
            <a:pPr marL="342900" indent="-342900">
              <a:buFont typeface="Arial" panose="020B0604020202020204" pitchFamily="34" charset="0"/>
              <a:buChar char="•"/>
            </a:pPr>
            <a:r>
              <a:rPr lang="de-DE" sz="2100"/>
              <a:t>Start planning early</a:t>
            </a:r>
          </a:p>
          <a:p>
            <a:pPr marL="342900" indent="-342900">
              <a:buFont typeface="Arial" panose="020B0604020202020204" pitchFamily="34" charset="0"/>
              <a:buChar char="•"/>
            </a:pPr>
            <a:r>
              <a:rPr lang="de-DE" sz="2100"/>
              <a:t>Create a project team</a:t>
            </a:r>
          </a:p>
          <a:p>
            <a:pPr marL="342900" indent="-342900">
              <a:buFont typeface="Arial" panose="020B0604020202020204" pitchFamily="34" charset="0"/>
              <a:buChar char="•"/>
            </a:pPr>
            <a:r>
              <a:rPr lang="de-DE" sz="2100"/>
              <a:t>Follow a routine</a:t>
            </a:r>
          </a:p>
          <a:p>
            <a:pPr>
              <a:buFont typeface="Arial" panose="020B0604020202020204" pitchFamily="34" charset="0"/>
              <a:buChar char="•"/>
            </a:pPr>
            <a:endParaRPr lang="de-DE" sz="2100"/>
          </a:p>
          <a:p>
            <a:endParaRPr lang="de-DE" sz="2100"/>
          </a:p>
          <a:p>
            <a:endParaRPr lang="de-DE" sz="2100"/>
          </a:p>
          <a:p>
            <a:pPr>
              <a:buFont typeface="Arial" panose="020B0604020202020204" pitchFamily="34" charset="0"/>
              <a:buChar char="•"/>
            </a:pPr>
            <a:endParaRPr lang="de-DE" sz="2100"/>
          </a:p>
          <a:p>
            <a:pPr>
              <a:buFont typeface="Arial" panose="020B0604020202020204" pitchFamily="34" charset="0"/>
              <a:buChar char="•"/>
            </a:pPr>
            <a:endParaRPr lang="de-DE" sz="2100"/>
          </a:p>
          <a:p>
            <a:endParaRPr lang="de-DE" sz="2100" b="1">
              <a:solidFill>
                <a:schemeClr val="tx1"/>
              </a:solidFill>
              <a:latin typeface="Calibri" pitchFamily="34" charset="0"/>
              <a:cs typeface="Arial" pitchFamily="34" charset="0"/>
            </a:endParaRPr>
          </a:p>
        </p:txBody>
      </p:sp>
      <p:sp>
        <p:nvSpPr>
          <p:cNvPr id="3" name="Titel 2"/>
          <p:cNvSpPr>
            <a:spLocks noGrp="1"/>
          </p:cNvSpPr>
          <p:nvPr>
            <p:ph type="title"/>
          </p:nvPr>
        </p:nvSpPr>
        <p:spPr/>
        <p:txBody>
          <a:bodyPr/>
          <a:lstStyle/>
          <a:p>
            <a:r>
              <a:rPr lang="en-US"/>
              <a:t>You have a project – acknowledge it</a:t>
            </a:r>
          </a:p>
        </p:txBody>
      </p:sp>
      <p:grpSp>
        <p:nvGrpSpPr>
          <p:cNvPr id="9" name="Group 8">
            <a:extLst>
              <a:ext uri="{FF2B5EF4-FFF2-40B4-BE49-F238E27FC236}">
                <a16:creationId xmlns:a16="http://schemas.microsoft.com/office/drawing/2014/main" id="{DA425AB4-F1BA-4C95-8BAE-A7CDEFCEAB44}"/>
              </a:ext>
            </a:extLst>
          </p:cNvPr>
          <p:cNvGrpSpPr/>
          <p:nvPr/>
        </p:nvGrpSpPr>
        <p:grpSpPr>
          <a:xfrm>
            <a:off x="7431306" y="1764285"/>
            <a:ext cx="4064000" cy="4152900"/>
            <a:chOff x="7553329" y="1545699"/>
            <a:chExt cx="4064000" cy="4152900"/>
          </a:xfrm>
        </p:grpSpPr>
        <p:pic>
          <p:nvPicPr>
            <p:cNvPr id="10" name="Picture 9">
              <a:extLst>
                <a:ext uri="{FF2B5EF4-FFF2-40B4-BE49-F238E27FC236}">
                  <a16:creationId xmlns:a16="http://schemas.microsoft.com/office/drawing/2014/main" id="{8DB78BA0-B88C-4CD3-8907-4F355B8924D8}"/>
                </a:ext>
              </a:extLst>
            </p:cNvPr>
            <p:cNvPicPr>
              <a:picLocks noChangeAspect="1"/>
            </p:cNvPicPr>
            <p:nvPr/>
          </p:nvPicPr>
          <p:blipFill>
            <a:blip r:embed="rId8"/>
            <a:stretch>
              <a:fillRect/>
            </a:stretch>
          </p:blipFill>
          <p:spPr>
            <a:xfrm>
              <a:off x="7553329" y="1545699"/>
              <a:ext cx="4064000" cy="4152900"/>
            </a:xfrm>
            <a:prstGeom prst="rect">
              <a:avLst/>
            </a:prstGeom>
          </p:spPr>
        </p:pic>
        <p:sp>
          <p:nvSpPr>
            <p:cNvPr id="11" name="Shape 11426">
              <a:extLst>
                <a:ext uri="{FF2B5EF4-FFF2-40B4-BE49-F238E27FC236}">
                  <a16:creationId xmlns:a16="http://schemas.microsoft.com/office/drawing/2014/main" id="{6AD588D4-80F0-4878-B621-E851575FC246}"/>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A managed project creates the </a:t>
              </a:r>
            </a:p>
            <a:p>
              <a:pPr lvl="0" algn="ctr">
                <a:lnSpc>
                  <a:spcPct val="90000"/>
                </a:lnSpc>
                <a:buSzPct val="25000"/>
              </a:pPr>
              <a:r>
                <a:rPr lang="en-US" sz="3200">
                  <a:solidFill>
                    <a:schemeClr val="bg1"/>
                  </a:solidFill>
                  <a:latin typeface="Salesforce Sans Light" panose="020B0305020202020203" pitchFamily="34" charset="77"/>
                </a:rPr>
                <a:t>highest value.</a:t>
              </a:r>
            </a:p>
          </p:txBody>
        </p:sp>
      </p:grpSp>
    </p:spTree>
    <p:extLst>
      <p:ext uri="{BB962C8B-B14F-4D97-AF65-F5344CB8AC3E}">
        <p14:creationId xmlns:p14="http://schemas.microsoft.com/office/powerpoint/2010/main" val="9854042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9CFB2A47-489B-4336-823E-BC269418A225}"/>
              </a:ext>
            </a:extLst>
          </p:cNvPr>
          <p:cNvGraphicFramePr>
            <a:graphicFrameLocks noChangeAspect="1"/>
          </p:cNvGraphicFramePr>
          <p:nvPr>
            <p:custDataLst>
              <p:tags r:id="rId2"/>
            </p:custDataLst>
          </p:nvPr>
        </p:nvGraphicFramePr>
        <p:xfrm>
          <a:off x="1524000" y="1588"/>
          <a:ext cx="1588" cy="1588"/>
        </p:xfrm>
        <a:graphic>
          <a:graphicData uri="http://schemas.openxmlformats.org/presentationml/2006/ole">
            <mc:AlternateContent xmlns:mc="http://schemas.openxmlformats.org/markup-compatibility/2006">
              <mc:Choice xmlns:v="urn:schemas-microsoft-com:vml" Requires="v">
                <p:oleObj spid="_x0000_s3074" name="think-cell Folie" r:id="rId6" imgW="573" imgH="574" progId="TCLayout.ActiveDocument.1">
                  <p:embed/>
                </p:oleObj>
              </mc:Choice>
              <mc:Fallback>
                <p:oleObj name="think-cell Folie" r:id="rId6" imgW="573" imgH="574" progId="TCLayout.ActiveDocument.1">
                  <p:embed/>
                  <p:pic>
                    <p:nvPicPr>
                      <p:cNvPr id="8" name="Objekt 7" hidden="1">
                        <a:extLst>
                          <a:ext uri="{FF2B5EF4-FFF2-40B4-BE49-F238E27FC236}">
                            <a16:creationId xmlns:a16="http://schemas.microsoft.com/office/drawing/2014/main" id="{9CFB2A47-489B-4336-823E-BC269418A225}"/>
                          </a:ext>
                        </a:extLst>
                      </p:cNvPr>
                      <p:cNvPicPr/>
                      <p:nvPr/>
                    </p:nvPicPr>
                    <p:blipFill>
                      <a:blip r:embed="rId7"/>
                      <a:stretch>
                        <a:fillRect/>
                      </a:stretch>
                    </p:blipFill>
                    <p:spPr>
                      <a:xfrm>
                        <a:off x="1524000"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A6E2F304-2276-4F80-A9DC-EED3156EA461}"/>
              </a:ext>
            </a:extLst>
          </p:cNvPr>
          <p:cNvSpPr/>
          <p:nvPr>
            <p:custDataLst>
              <p:tags r:id="rId3"/>
            </p:custDataLst>
          </p:nvPr>
        </p:nvSpPr>
        <p:spPr bwMode="gray">
          <a:xfrm>
            <a:off x="1522412" y="0"/>
            <a:ext cx="158750" cy="158750"/>
          </a:xfrm>
          <a:prstGeom prst="rect">
            <a:avLst/>
          </a:prstGeom>
          <a:solidFill>
            <a:srgbClr val="002060"/>
          </a:solidFill>
          <a:ln w="9525" algn="ctr">
            <a:solidFill>
              <a:schemeClr val="bg1"/>
            </a:solidFill>
            <a:miter lim="800000"/>
            <a:headEnd/>
            <a:tailEnd/>
          </a:ln>
        </p:spPr>
        <p:txBody>
          <a:bodyPr vert="horz" wrap="none" lIns="0" tIns="0" rIns="0" bIns="0" numCol="1" spcCol="0" rtlCol="0" anchor="ctr" anchorCtr="0">
            <a:noAutofit/>
          </a:bodyPr>
          <a:lstStyle/>
          <a:p>
            <a:pPr algn="ctr" eaLnBrk="0" hangingPunct="0"/>
            <a:endParaRPr lang="de-DE" sz="2200" err="1">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2" name="Inhaltsplatzhalter 1"/>
          <p:cNvSpPr>
            <a:spLocks noGrp="1"/>
          </p:cNvSpPr>
          <p:nvPr>
            <p:ph sz="quarter" idx="11"/>
          </p:nvPr>
        </p:nvSpPr>
        <p:spPr/>
        <p:txBody>
          <a:bodyPr/>
          <a:lstStyle/>
          <a:p>
            <a:pPr marL="342900" indent="-342900">
              <a:buFont typeface="Arial" panose="020B0604020202020204" pitchFamily="34" charset="0"/>
              <a:buChar char="•"/>
            </a:pPr>
            <a:r>
              <a:rPr lang="en-US" sz="2100"/>
              <a:t>Only users use your system</a:t>
            </a:r>
          </a:p>
          <a:p>
            <a:pPr marL="342900" indent="-342900">
              <a:buFont typeface="Arial" panose="020B0604020202020204" pitchFamily="34" charset="0"/>
              <a:buChar char="•"/>
            </a:pPr>
            <a:r>
              <a:rPr lang="en-US" sz="2100"/>
              <a:t>Management doesn´t have all information</a:t>
            </a:r>
          </a:p>
          <a:p>
            <a:pPr marL="342900" indent="-342900">
              <a:buFont typeface="Arial" panose="020B0604020202020204" pitchFamily="34" charset="0"/>
              <a:buChar char="•"/>
            </a:pPr>
            <a:r>
              <a:rPr lang="en-US" sz="2100"/>
              <a:t>Users know about the real processes</a:t>
            </a:r>
          </a:p>
          <a:p>
            <a:endParaRPr lang="en-US" sz="2100"/>
          </a:p>
          <a:p>
            <a:pPr>
              <a:buFont typeface="Arial" panose="020B0604020202020204" pitchFamily="34" charset="0"/>
              <a:buChar char="•"/>
            </a:pPr>
            <a:endParaRPr lang="en-US" sz="2100"/>
          </a:p>
          <a:p>
            <a:pPr>
              <a:buFont typeface="Arial" panose="020B0604020202020204" pitchFamily="34" charset="0"/>
              <a:buChar char="•"/>
            </a:pPr>
            <a:endParaRPr lang="en-US" sz="2100"/>
          </a:p>
          <a:p>
            <a:endParaRPr lang="en-US" sz="2100"/>
          </a:p>
        </p:txBody>
      </p:sp>
      <p:sp>
        <p:nvSpPr>
          <p:cNvPr id="10" name="Text Placeholder 9">
            <a:extLst>
              <a:ext uri="{FF2B5EF4-FFF2-40B4-BE49-F238E27FC236}">
                <a16:creationId xmlns:a16="http://schemas.microsoft.com/office/drawing/2014/main" id="{B392AF19-2F0B-4D09-8ED6-1E216A2591AB}"/>
              </a:ext>
            </a:extLst>
          </p:cNvPr>
          <p:cNvSpPr>
            <a:spLocks noGrp="1"/>
          </p:cNvSpPr>
          <p:nvPr>
            <p:ph type="body" sz="quarter" idx="16"/>
          </p:nvPr>
        </p:nvSpPr>
        <p:spPr/>
        <p:txBody>
          <a:bodyPr/>
          <a:lstStyle/>
          <a:p>
            <a:r>
              <a:rPr lang="en-US"/>
              <a:t>Salesforce is user focused </a:t>
            </a:r>
          </a:p>
        </p:txBody>
      </p:sp>
      <p:sp>
        <p:nvSpPr>
          <p:cNvPr id="3" name="Titel 2"/>
          <p:cNvSpPr>
            <a:spLocks noGrp="1"/>
          </p:cNvSpPr>
          <p:nvPr>
            <p:ph type="title"/>
          </p:nvPr>
        </p:nvSpPr>
        <p:spPr/>
        <p:txBody>
          <a:bodyPr/>
          <a:lstStyle/>
          <a:p>
            <a:r>
              <a:rPr lang="en-US"/>
              <a:t>Focus on your primary user – no one else</a:t>
            </a:r>
          </a:p>
        </p:txBody>
      </p:sp>
      <p:grpSp>
        <p:nvGrpSpPr>
          <p:cNvPr id="9" name="Group 8">
            <a:extLst>
              <a:ext uri="{FF2B5EF4-FFF2-40B4-BE49-F238E27FC236}">
                <a16:creationId xmlns:a16="http://schemas.microsoft.com/office/drawing/2014/main" id="{8AEE1389-76CE-4F18-A6DD-91CFD4D6F26E}"/>
              </a:ext>
            </a:extLst>
          </p:cNvPr>
          <p:cNvGrpSpPr/>
          <p:nvPr/>
        </p:nvGrpSpPr>
        <p:grpSpPr>
          <a:xfrm>
            <a:off x="7431306" y="1764285"/>
            <a:ext cx="4064000" cy="4152900"/>
            <a:chOff x="7553329" y="1545699"/>
            <a:chExt cx="4064000" cy="4152900"/>
          </a:xfrm>
        </p:grpSpPr>
        <p:pic>
          <p:nvPicPr>
            <p:cNvPr id="11" name="Picture 10">
              <a:extLst>
                <a:ext uri="{FF2B5EF4-FFF2-40B4-BE49-F238E27FC236}">
                  <a16:creationId xmlns:a16="http://schemas.microsoft.com/office/drawing/2014/main" id="{EAC9D59C-E8C3-4455-9B94-906C952075C4}"/>
                </a:ext>
              </a:extLst>
            </p:cNvPr>
            <p:cNvPicPr>
              <a:picLocks noChangeAspect="1"/>
            </p:cNvPicPr>
            <p:nvPr/>
          </p:nvPicPr>
          <p:blipFill>
            <a:blip r:embed="rId8"/>
            <a:stretch>
              <a:fillRect/>
            </a:stretch>
          </p:blipFill>
          <p:spPr>
            <a:xfrm>
              <a:off x="7553329" y="1545699"/>
              <a:ext cx="4064000" cy="4152900"/>
            </a:xfrm>
            <a:prstGeom prst="rect">
              <a:avLst/>
            </a:prstGeom>
          </p:spPr>
        </p:pic>
        <p:sp>
          <p:nvSpPr>
            <p:cNvPr id="12" name="Shape 11426">
              <a:extLst>
                <a:ext uri="{FF2B5EF4-FFF2-40B4-BE49-F238E27FC236}">
                  <a16:creationId xmlns:a16="http://schemas.microsoft.com/office/drawing/2014/main" id="{71D921A1-35CA-45F6-A201-60666F729E2D}"/>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Listening to </a:t>
              </a:r>
            </a:p>
            <a:p>
              <a:pPr lvl="0" algn="ctr">
                <a:lnSpc>
                  <a:spcPct val="90000"/>
                </a:lnSpc>
                <a:buSzPct val="25000"/>
              </a:pPr>
              <a:r>
                <a:rPr lang="en-US" sz="3200">
                  <a:solidFill>
                    <a:schemeClr val="bg1"/>
                  </a:solidFill>
                  <a:latin typeface="Salesforce Sans Light" panose="020B0305020202020203" pitchFamily="34" charset="77"/>
                </a:rPr>
                <a:t>primary-users </a:t>
              </a:r>
            </a:p>
            <a:p>
              <a:pPr lvl="0" algn="ctr">
                <a:lnSpc>
                  <a:spcPct val="90000"/>
                </a:lnSpc>
                <a:buSzPct val="25000"/>
              </a:pPr>
              <a:r>
                <a:rPr lang="en-US" sz="3200">
                  <a:solidFill>
                    <a:schemeClr val="bg1"/>
                  </a:solidFill>
                  <a:latin typeface="Salesforce Sans Light" panose="020B0305020202020203" pitchFamily="34" charset="77"/>
                </a:rPr>
                <a:t>creates </a:t>
              </a:r>
            </a:p>
            <a:p>
              <a:pPr lvl="0" algn="ctr">
                <a:lnSpc>
                  <a:spcPct val="90000"/>
                </a:lnSpc>
                <a:buSzPct val="25000"/>
              </a:pPr>
              <a:r>
                <a:rPr lang="en-US" sz="3200">
                  <a:solidFill>
                    <a:schemeClr val="bg1"/>
                  </a:solidFill>
                  <a:latin typeface="Salesforce Sans Light" panose="020B0305020202020203" pitchFamily="34" charset="77"/>
                </a:rPr>
                <a:t>the highest value.</a:t>
              </a:r>
            </a:p>
          </p:txBody>
        </p:sp>
      </p:grpSp>
    </p:spTree>
    <p:extLst>
      <p:ext uri="{BB962C8B-B14F-4D97-AF65-F5344CB8AC3E}">
        <p14:creationId xmlns:p14="http://schemas.microsoft.com/office/powerpoint/2010/main" val="1610588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8642E-CECD-46E6-9CB1-B4B1130DF908}"/>
              </a:ext>
            </a:extLst>
          </p:cNvPr>
          <p:cNvSpPr>
            <a:spLocks noGrp="1"/>
          </p:cNvSpPr>
          <p:nvPr>
            <p:ph type="title"/>
          </p:nvPr>
        </p:nvSpPr>
        <p:spPr/>
        <p:txBody>
          <a:bodyPr/>
          <a:lstStyle/>
          <a:p>
            <a:r>
              <a:rPr lang="en-US" dirty="0"/>
              <a:t>Focus on your primary user – no one else</a:t>
            </a:r>
          </a:p>
        </p:txBody>
      </p:sp>
      <p:sp>
        <p:nvSpPr>
          <p:cNvPr id="2" name="Content Placeholder 1">
            <a:extLst>
              <a:ext uri="{FF2B5EF4-FFF2-40B4-BE49-F238E27FC236}">
                <a16:creationId xmlns:a16="http://schemas.microsoft.com/office/drawing/2014/main" id="{28354DA5-D651-4D6E-93E2-872DA6672F5B}"/>
              </a:ext>
            </a:extLst>
          </p:cNvPr>
          <p:cNvSpPr>
            <a:spLocks noGrp="1"/>
          </p:cNvSpPr>
          <p:nvPr>
            <p:ph sz="quarter" idx="11"/>
          </p:nvPr>
        </p:nvSpPr>
        <p:spPr/>
        <p:txBody>
          <a:bodyPr/>
          <a:lstStyle/>
          <a:p>
            <a:pPr marL="342900" indent="-342900">
              <a:buFont typeface="Arial" panose="020B0604020202020204" pitchFamily="34" charset="0"/>
              <a:buChar char="•"/>
            </a:pPr>
            <a:r>
              <a:rPr lang="en-US" sz="2100" dirty="0"/>
              <a:t>No more than 2 users at a time</a:t>
            </a:r>
          </a:p>
          <a:p>
            <a:pPr marL="342900" indent="-342900">
              <a:buFont typeface="Arial" panose="020B0604020202020204" pitchFamily="34" charset="0"/>
              <a:buChar char="•"/>
            </a:pPr>
            <a:r>
              <a:rPr lang="en-US" sz="2100" dirty="0"/>
              <a:t>Short (&lt;15 Min.)</a:t>
            </a:r>
          </a:p>
          <a:p>
            <a:pPr marL="342900" indent="-342900">
              <a:buFont typeface="Arial" panose="020B0604020202020204" pitchFamily="34" charset="0"/>
              <a:buChar char="•"/>
            </a:pPr>
            <a:r>
              <a:rPr lang="en-US" sz="2100" dirty="0"/>
              <a:t>Average users </a:t>
            </a:r>
          </a:p>
          <a:p>
            <a:pPr marL="342900" indent="-342900">
              <a:buFont typeface="Arial" panose="020B0604020202020204" pitchFamily="34" charset="0"/>
              <a:buChar char="•"/>
            </a:pPr>
            <a:r>
              <a:rPr lang="en-US" sz="2100" dirty="0"/>
              <a:t>Build trust - no managers present</a:t>
            </a:r>
          </a:p>
          <a:p>
            <a:endParaRPr lang="en-US" sz="2100" dirty="0"/>
          </a:p>
          <a:p>
            <a:endParaRPr lang="en-US" sz="2100" dirty="0"/>
          </a:p>
        </p:txBody>
      </p:sp>
      <p:sp>
        <p:nvSpPr>
          <p:cNvPr id="3" name="Text Placeholder 2">
            <a:extLst>
              <a:ext uri="{FF2B5EF4-FFF2-40B4-BE49-F238E27FC236}">
                <a16:creationId xmlns:a16="http://schemas.microsoft.com/office/drawing/2014/main" id="{6BF18A3F-50B1-4EE1-BB08-6FC41B69EE6A}"/>
              </a:ext>
            </a:extLst>
          </p:cNvPr>
          <p:cNvSpPr>
            <a:spLocks noGrp="1"/>
          </p:cNvSpPr>
          <p:nvPr>
            <p:ph type="body" sz="quarter" idx="16"/>
          </p:nvPr>
        </p:nvSpPr>
        <p:spPr/>
        <p:txBody>
          <a:bodyPr/>
          <a:lstStyle/>
          <a:p>
            <a:r>
              <a:rPr lang="en-US" dirty="0"/>
              <a:t>User Interviews</a:t>
            </a:r>
          </a:p>
        </p:txBody>
      </p:sp>
      <p:sp>
        <p:nvSpPr>
          <p:cNvPr id="4" name="Footer Placeholder 3">
            <a:extLst>
              <a:ext uri="{FF2B5EF4-FFF2-40B4-BE49-F238E27FC236}">
                <a16:creationId xmlns:a16="http://schemas.microsoft.com/office/drawing/2014/main" id="{84BFFDF4-987A-4309-88E9-1B61D747AD89}"/>
              </a:ext>
            </a:extLst>
          </p:cNvPr>
          <p:cNvSpPr>
            <a:spLocks noGrp="1"/>
          </p:cNvSpPr>
          <p:nvPr>
            <p:ph type="ftr" sz="quarter" idx="3"/>
          </p:nvPr>
        </p:nvSpPr>
        <p:spPr/>
        <p:txBody>
          <a:bodyPr/>
          <a:lstStyle/>
          <a:p>
            <a:endParaRPr lang="en-US" dirty="0"/>
          </a:p>
        </p:txBody>
      </p:sp>
      <p:grpSp>
        <p:nvGrpSpPr>
          <p:cNvPr id="7" name="Group 6">
            <a:extLst>
              <a:ext uri="{FF2B5EF4-FFF2-40B4-BE49-F238E27FC236}">
                <a16:creationId xmlns:a16="http://schemas.microsoft.com/office/drawing/2014/main" id="{7EF4C289-092D-4795-82E9-1CCFA5DDD64E}"/>
              </a:ext>
            </a:extLst>
          </p:cNvPr>
          <p:cNvGrpSpPr/>
          <p:nvPr/>
        </p:nvGrpSpPr>
        <p:grpSpPr>
          <a:xfrm>
            <a:off x="7892422" y="1573877"/>
            <a:ext cx="3522708" cy="3243866"/>
            <a:chOff x="5547806" y="3812985"/>
            <a:chExt cx="3522708" cy="3243866"/>
          </a:xfrm>
        </p:grpSpPr>
        <p:sp>
          <p:nvSpPr>
            <p:cNvPr id="8" name="Rectangle 7">
              <a:extLst>
                <a:ext uri="{FF2B5EF4-FFF2-40B4-BE49-F238E27FC236}">
                  <a16:creationId xmlns:a16="http://schemas.microsoft.com/office/drawing/2014/main" id="{62A80F45-BC32-43C0-BDDC-F7104EF1C750}"/>
                </a:ext>
              </a:extLst>
            </p:cNvPr>
            <p:cNvSpPr/>
            <p:nvPr/>
          </p:nvSpPr>
          <p:spPr>
            <a:xfrm>
              <a:off x="5547806" y="3812985"/>
              <a:ext cx="3522708" cy="3243866"/>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dirty="0">
                <a:solidFill>
                  <a:schemeClr val="tx1"/>
                </a:solidFill>
              </a:endParaRPr>
            </a:p>
          </p:txBody>
        </p:sp>
        <p:pic>
          <p:nvPicPr>
            <p:cNvPr id="9" name="Picture 2">
              <a:extLst>
                <a:ext uri="{FF2B5EF4-FFF2-40B4-BE49-F238E27FC236}">
                  <a16:creationId xmlns:a16="http://schemas.microsoft.com/office/drawing/2014/main" id="{D7199CBC-F1BD-4CF9-AA41-4CAE4B2CC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86" r="5351"/>
            <a:stretch/>
          </p:blipFill>
          <p:spPr bwMode="auto">
            <a:xfrm>
              <a:off x="5755878" y="3998454"/>
              <a:ext cx="3194161" cy="27623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212098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791uzoobJZytyWzmn33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791uzoobJZytyWzmn33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Ma_xf2ckBRZJiN2KBpbO1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Ma_xf2ckBRZJiN2KBpbO1Q"/>
</p:tagLst>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themeOverride>
</file>

<file path=docProps/app.xml><?xml version="1.0" encoding="utf-8"?>
<Properties xmlns="http://schemas.openxmlformats.org/officeDocument/2006/extended-properties" xmlns:vt="http://schemas.openxmlformats.org/officeDocument/2006/docPropsVTypes">
  <Template/>
  <TotalTime>817</TotalTime>
  <Words>5467</Words>
  <Application>Microsoft Office PowerPoint</Application>
  <PresentationFormat>Custom</PresentationFormat>
  <Paragraphs>482</Paragraphs>
  <Slides>23</Slides>
  <Notes>23</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30" baseType="lpstr">
      <vt:lpstr>Arial</vt:lpstr>
      <vt:lpstr>Calibri</vt:lpstr>
      <vt:lpstr>Salesforce Sans</vt:lpstr>
      <vt:lpstr>Salesforce Sans Light</vt:lpstr>
      <vt:lpstr>Times</vt:lpstr>
      <vt:lpstr>Salesforce PPT Template - 2018 </vt:lpstr>
      <vt:lpstr>think-cell Folie</vt:lpstr>
      <vt:lpstr>Mastering Project Management for Admins</vt:lpstr>
      <vt:lpstr>PowerPoint Presentation</vt:lpstr>
      <vt:lpstr>Get Your Dreamforce Admin Workbook</vt:lpstr>
      <vt:lpstr>Johann Furmann</vt:lpstr>
      <vt:lpstr>Where I`m coming from?</vt:lpstr>
      <vt:lpstr>What concepts help?</vt:lpstr>
      <vt:lpstr>You have a project – acknowledge it</vt:lpstr>
      <vt:lpstr>Focus on your primary user – no one else</vt:lpstr>
      <vt:lpstr>Focus on your primary user – no one else</vt:lpstr>
      <vt:lpstr>Do one thing at a time – and nothing else</vt:lpstr>
      <vt:lpstr>Do one thing at a time – and nothing else</vt:lpstr>
      <vt:lpstr>Get something live - always</vt:lpstr>
      <vt:lpstr>Be radical - question everything</vt:lpstr>
      <vt:lpstr>Be radical - question everything</vt:lpstr>
      <vt:lpstr>Be different – embrace diversity</vt:lpstr>
      <vt:lpstr>Wrap-up</vt:lpstr>
      <vt:lpstr>What´s next?</vt:lpstr>
      <vt:lpstr>Additional Resources</vt:lpstr>
      <vt:lpstr>Calling all Salesforce Admins! </vt:lpstr>
      <vt:lpstr>Join us in the Admin Meadow</vt:lpstr>
      <vt:lpstr>Learn From #AwesomeAdmins Online</vt:lpstr>
      <vt:lpstr>PowerPoint Presentation</vt:lpstr>
      <vt:lpstr>Questions and Ideas</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Johann Furmann</cp:lastModifiedBy>
  <cp:revision>5477</cp:revision>
  <cp:lastPrinted>2017-11-20T01:26:19Z</cp:lastPrinted>
  <dcterms:created xsi:type="dcterms:W3CDTF">2014-09-29T18:28:17Z</dcterms:created>
  <dcterms:modified xsi:type="dcterms:W3CDTF">2019-11-14T07:11:51Z</dcterms:modified>
  <cp:category/>
</cp:coreProperties>
</file>